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6"/>
  </p:sldMasterIdLst>
  <p:notesMasterIdLst>
    <p:notesMasterId r:id="rId24"/>
  </p:notesMasterIdLst>
  <p:handoutMasterIdLst>
    <p:handoutMasterId r:id="rId25"/>
  </p:handoutMasterIdLst>
  <p:sldIdLst>
    <p:sldId id="400" r:id="rId7"/>
    <p:sldId id="1522" r:id="rId8"/>
    <p:sldId id="405" r:id="rId9"/>
    <p:sldId id="1533" r:id="rId10"/>
    <p:sldId id="1534" r:id="rId11"/>
    <p:sldId id="1535" r:id="rId12"/>
    <p:sldId id="1523" r:id="rId13"/>
    <p:sldId id="1524" r:id="rId14"/>
    <p:sldId id="1532" r:id="rId15"/>
    <p:sldId id="1528" r:id="rId16"/>
    <p:sldId id="1530" r:id="rId17"/>
    <p:sldId id="1529" r:id="rId18"/>
    <p:sldId id="1527" r:id="rId19"/>
    <p:sldId id="1536" r:id="rId20"/>
    <p:sldId id="1526" r:id="rId21"/>
    <p:sldId id="1525" r:id="rId22"/>
    <p:sldId id="430" r:id="rId2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AD7ECA-8D68-8B54-F497-4DA7292E3FAB}" name="Allen, Amanda" initials="AA" userId="S::aa8161@bna.com::1441cd19-3baa-41b5-a9a7-6eb3f760ac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5DB5"/>
    <a:srgbClr val="B75DB5"/>
    <a:srgbClr val="6E508C"/>
    <a:srgbClr val="ED4436"/>
    <a:srgbClr val="0BB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69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ggan, Loren" userId="4a3ac0d3-7ae5-41b0-882b-6380d24e76d3" providerId="ADAL" clId="{6BDEBD63-3DAC-40DB-972D-A974E1EE4FA6}"/>
    <pc:docChg chg="delSld">
      <pc:chgData name="Duggan, Loren" userId="4a3ac0d3-7ae5-41b0-882b-6380d24e76d3" providerId="ADAL" clId="{6BDEBD63-3DAC-40DB-972D-A974E1EE4FA6}" dt="2025-04-09T18:39:10.575" v="1" actId="47"/>
      <pc:docMkLst>
        <pc:docMk/>
      </pc:docMkLst>
      <pc:sldChg chg="del">
        <pc:chgData name="Duggan, Loren" userId="4a3ac0d3-7ae5-41b0-882b-6380d24e76d3" providerId="ADAL" clId="{6BDEBD63-3DAC-40DB-972D-A974E1EE4FA6}" dt="2025-04-09T18:39:09.618" v="0" actId="47"/>
        <pc:sldMkLst>
          <pc:docMk/>
          <pc:sldMk cId="18135173" sldId="1538"/>
        </pc:sldMkLst>
      </pc:sldChg>
      <pc:sldChg chg="del">
        <pc:chgData name="Duggan, Loren" userId="4a3ac0d3-7ae5-41b0-882b-6380d24e76d3" providerId="ADAL" clId="{6BDEBD63-3DAC-40DB-972D-A974E1EE4FA6}" dt="2025-04-09T18:39:10.575" v="1" actId="47"/>
        <pc:sldMkLst>
          <pc:docMk/>
          <pc:sldMk cId="3481216730" sldId="15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4E1CE3-99BE-FA46-AAA8-9E491B45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C6E44-5EF7-5C4B-A966-31F0779374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34F68-C16F-3145-8872-BD0BB4851385}" type="datetimeFigureOut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4/9/2025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C605C-E84F-F447-BC3D-594D26EEC6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8C75F-830D-6448-94D7-ABE2368A12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93C09-B2F8-DE49-BC8C-0FB3EAF6C6E7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44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0416BE-405D-4C4E-8B9D-555EB1342702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4C907B-9079-0A47-97E0-2D45149DA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7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903D9-C75F-9847-BBD4-2EAAA8F672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1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A1EECE-BCAF-4E7B-AD71-3FED78A31E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0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07B-9079-0A47-97E0-2D45149DAB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gov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C0AC09-EE67-69CD-AB3A-49DE41B6B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130DAC00-7F35-EECB-3040-1AFC97C23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/>
          <a:srcRect l="24645"/>
          <a:stretch/>
        </p:blipFill>
        <p:spPr>
          <a:xfrm>
            <a:off x="0" y="1485900"/>
            <a:ext cx="3119438" cy="369888"/>
          </a:xfrm>
          <a:prstGeom prst="rect">
            <a:avLst/>
          </a:prstGeom>
        </p:spPr>
      </p:pic>
      <p:pic>
        <p:nvPicPr>
          <p:cNvPr id="22" name="Graphic 8">
            <a:extLst>
              <a:ext uri="{FF2B5EF4-FFF2-40B4-BE49-F238E27FC236}">
                <a16:creationId xmlns:a16="http://schemas.microsoft.com/office/drawing/2014/main" id="{5E5F7B71-CA59-D773-164B-337C5606E9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90265" y="6137275"/>
            <a:ext cx="3117850" cy="284163"/>
          </a:xfrm>
          <a:prstGeom prst="rect">
            <a:avLst/>
          </a:prstGeom>
        </p:spPr>
      </p:pic>
      <p:sp>
        <p:nvSpPr>
          <p:cNvPr id="23" name="Subtitle 2">
            <a:extLst>
              <a:ext uri="{FF2B5EF4-FFF2-40B4-BE49-F238E27FC236}">
                <a16:creationId xmlns:a16="http://schemas.microsoft.com/office/drawing/2014/main" id="{0D343A79-12F9-0E66-A550-DD64BE99BF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90392" y="3270978"/>
            <a:ext cx="6464808" cy="759952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/>
              <a:t>Author</a:t>
            </a:r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180FDE8-DEE8-628A-286A-D57A894A6B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0392" y="4158087"/>
            <a:ext cx="6464808" cy="55778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 b="0"/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3A290D-D5CC-07FB-75C8-0DEB6AC42C7F}"/>
              </a:ext>
            </a:extLst>
          </p:cNvPr>
          <p:cNvSpPr txBox="1"/>
          <p:nvPr userDrawn="1"/>
        </p:nvSpPr>
        <p:spPr>
          <a:xfrm>
            <a:off x="3280092" y="1330960"/>
            <a:ext cx="55708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BGOV Webinar</a:t>
            </a:r>
            <a:endParaRPr lang="en-US" sz="420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2053287E-AD89-EEB6-6E66-54B57F325F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265" y="2018983"/>
            <a:ext cx="6938962" cy="1044575"/>
          </a:xfrm>
        </p:spPr>
        <p:txBody>
          <a:bodyPr/>
          <a:lstStyle>
            <a:lvl1pPr marL="0" indent="0">
              <a:lnSpc>
                <a:spcPts val="4500"/>
              </a:lnSpc>
              <a:buNone/>
              <a:defRPr sz="4200">
                <a:solidFill>
                  <a:srgbClr val="8A5DB5"/>
                </a:solidFill>
              </a:defRPr>
            </a:lvl1pPr>
            <a:lvl2pPr marL="338138" indent="0">
              <a:buNone/>
              <a:defRPr/>
            </a:lvl2pPr>
            <a:lvl3pPr marL="574675" indent="0">
              <a:buNone/>
              <a:defRPr/>
            </a:lvl3pPr>
            <a:lvl4pPr marL="8509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2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12648"/>
            <a:ext cx="517025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6616" y="6389090"/>
            <a:ext cx="274320" cy="219456"/>
          </a:xfrm>
          <a:prstGeom prst="rect">
            <a:avLst/>
          </a:prstGeom>
        </p:spPr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833" y="1371600"/>
            <a:ext cx="5166360" cy="41148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E53CDD-13F9-F04C-A38C-D30590DBF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0800" y="1371600"/>
            <a:ext cx="5166360" cy="41148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D1A19A0-9231-6423-CB44-FEF3DA1D2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6792" y="6355080"/>
            <a:ext cx="2615184" cy="237744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A669EC0-A3C0-6B2F-F397-754EB280DA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50" y="6243420"/>
            <a:ext cx="6954837" cy="3651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6315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Template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612647"/>
            <a:ext cx="10954512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of the infographic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6616" y="6389090"/>
            <a:ext cx="274320" cy="219456"/>
          </a:xfrm>
          <a:prstGeom prst="rect">
            <a:avLst/>
          </a:prstGeom>
        </p:spPr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024" y="1371600"/>
            <a:ext cx="2249424" cy="4114800"/>
          </a:xfrm>
        </p:spPr>
        <p:txBody>
          <a:bodyPr/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/>
              <a:t>Description of data set being represented by the infographic should be put here.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4D2EFA7-EA56-4C84-3014-5F73E6AAA8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6792" y="6355080"/>
            <a:ext cx="2615184" cy="237744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CABB960-835B-CE0B-FA89-CDB46C17FF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50" y="6243420"/>
            <a:ext cx="6954837" cy="365125"/>
          </a:xfrm>
        </p:spPr>
        <p:txBody>
          <a:bodyPr anchor="b"/>
          <a:lstStyle>
            <a:lvl1pPr marL="0" indent="0">
              <a:buNone/>
              <a:defRPr sz="900" b="0"/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04107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BG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5CB7CB-DD7C-45A3-98AB-3EEE74D489C5}"/>
              </a:ext>
            </a:extLst>
          </p:cNvPr>
          <p:cNvCxnSpPr>
            <a:cxnSpLocks/>
          </p:cNvCxnSpPr>
          <p:nvPr userDrawn="1"/>
        </p:nvCxnSpPr>
        <p:spPr>
          <a:xfrm>
            <a:off x="5933440" y="1693863"/>
            <a:ext cx="0" cy="406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7">
            <a:extLst>
              <a:ext uri="{FF2B5EF4-FFF2-40B4-BE49-F238E27FC236}">
                <a16:creationId xmlns:a16="http://schemas.microsoft.com/office/drawing/2014/main" id="{0CB38904-AD82-4454-8AF0-16CA0218B5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0024" y="6067064"/>
            <a:ext cx="7679516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 b="1">
                <a:latin typeface="Aptos" panose="020B0004020202020204" pitchFamily="34" charset="0"/>
              </a:rPr>
              <a:t>Disclaimer</a:t>
            </a:r>
          </a:p>
          <a:p>
            <a:pPr eaLnBrk="1" hangingPunct="1"/>
            <a:r>
              <a:rPr lang="en-US" altLang="en-US" sz="900">
                <a:latin typeface="Aptos" panose="020B0004020202020204" pitchFamily="34" charset="0"/>
              </a:rPr>
              <a:t>Copyright 2025 BGOV LLC.</a:t>
            </a:r>
          </a:p>
          <a:p>
            <a:pPr eaLnBrk="1" hangingPunct="1"/>
            <a:r>
              <a:rPr lang="en-US" altLang="en-US" sz="900">
                <a:latin typeface="Aptos" panose="020B0004020202020204" pitchFamily="34" charset="0"/>
              </a:rPr>
              <a:t>Not for redistribution except by an authorized Bloomberg Government user, and only as expressly permitted in the Bloomberg Government terms of service. All permitted uses shall cite Bloomberg Government as a source.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CE88803-A07A-4100-B362-E6F27BB335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599" y="1389065"/>
            <a:ext cx="487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Aptos" panose="020B0004020202020204" pitchFamily="34" charset="0"/>
              </a:rPr>
              <a:t>Delivering news, analytics and data-driven decision tools, Bloomberg Government's digital workspace gives an intelligent edge to government affairs, federal and contracting professionals influencing government action. </a:t>
            </a:r>
          </a:p>
          <a:p>
            <a:pPr eaLnBrk="1" hangingPunct="1"/>
            <a:endParaRPr lang="en-US" altLang="en-US" sz="1400">
              <a:latin typeface="Aptos" panose="020B0004020202020204" pitchFamily="34" charset="0"/>
            </a:endParaRPr>
          </a:p>
          <a:p>
            <a:pPr eaLnBrk="1" hangingPunct="1"/>
            <a:r>
              <a:rPr lang="en-US" altLang="en-US" sz="1400">
                <a:latin typeface="Aptos" panose="020B0004020202020204" pitchFamily="34" charset="0"/>
              </a:rPr>
              <a:t>For more information or a demo, visit </a:t>
            </a:r>
            <a:r>
              <a:rPr lang="en-US" altLang="en-US" sz="1400">
                <a:latin typeface="Aptos" panose="020B0004020202020204" pitchFamily="34" charset="0"/>
                <a:hlinkClick r:id="rId2"/>
              </a:rPr>
              <a:t>www.bgov.com</a:t>
            </a:r>
            <a:r>
              <a:rPr lang="en-US" altLang="en-US" sz="1400">
                <a:latin typeface="Aptos" panose="020B0004020202020204" pitchFamily="34" charset="0"/>
              </a:rPr>
              <a:t> or call +1-202-416-3450.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BA18592-344C-F58B-04F6-11EF34014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6792" y="6355080"/>
            <a:ext cx="2615184" cy="237744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4CE88E3-F2E6-35BC-09AF-AA974F64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5279" y="6359334"/>
            <a:ext cx="274320" cy="219456"/>
          </a:xfrm>
          <a:prstGeom prst="rect">
            <a:avLst/>
          </a:prstGeom>
        </p:spPr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7B3DA-FF04-0473-1759-C13A1F312E0B}"/>
              </a:ext>
            </a:extLst>
          </p:cNvPr>
          <p:cNvSpPr txBox="1"/>
          <p:nvPr userDrawn="1"/>
        </p:nvSpPr>
        <p:spPr>
          <a:xfrm>
            <a:off x="630936" y="578603"/>
            <a:ext cx="69545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About Bloomberg Government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44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FE16B7-0A7D-E74A-90E1-266BCFEDE5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208" y="0"/>
            <a:ext cx="78977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A8E15-9FEB-D042-AC14-609D8DD231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36" y="1371600"/>
            <a:ext cx="6464808" cy="1335024"/>
          </a:xfrm>
        </p:spPr>
        <p:txBody>
          <a:bodyPr anchor="t"/>
          <a:lstStyle>
            <a:lvl1pPr algn="l">
              <a:lnSpc>
                <a:spcPct val="100000"/>
              </a:lnSpc>
              <a:defRPr sz="4300"/>
            </a:lvl1pPr>
          </a:lstStyle>
          <a:p>
            <a:r>
              <a:rPr lang="en-US"/>
              <a:t>Title of the section.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1200FE1-A25B-DE44-85BC-43F379265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0024" y="6138034"/>
            <a:ext cx="3118104" cy="2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5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E5E06-351F-2425-BFF9-2F6EA78A3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1374615"/>
            <a:ext cx="6954520" cy="4868805"/>
          </a:xfrm>
        </p:spPr>
        <p:txBody>
          <a:bodyPr>
            <a:noAutofit/>
          </a:bodyPr>
          <a:lstStyle>
            <a:lvl1pPr marL="339725" indent="-339725">
              <a:spcBef>
                <a:spcPts val="1800"/>
              </a:spcBef>
              <a:buClr>
                <a:srgbClr val="8A5DB5"/>
              </a:buClr>
              <a:buFont typeface="System Font Regular"/>
              <a:buChar char="▸"/>
              <a:tabLst/>
              <a:defRPr sz="2000" b="1"/>
            </a:lvl1pPr>
            <a:lvl2pPr marL="690563" indent="-233363">
              <a:buClr>
                <a:srgbClr val="8A5DB5"/>
              </a:buClr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22250">
              <a:buClr>
                <a:srgbClr val="8A5DB5"/>
              </a:buClr>
              <a:buFont typeface="Arial" panose="020B0604020202020204" pitchFamily="34" charset="0"/>
              <a:buChar char="–"/>
              <a:tabLst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3806" indent="0">
              <a:buNone/>
              <a:defRPr sz="1600"/>
            </a:lvl4pPr>
          </a:lstStyle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endParaRPr lang="en-US"/>
          </a:p>
          <a:p>
            <a:pPr marL="962406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System Font Regular"/>
              <a:buChar char="–"/>
            </a:pP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A55DF9AA-BF4C-7348-2CA6-40499399B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6792" y="6355080"/>
            <a:ext cx="2615184" cy="237744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8C8A745F-5060-DF07-9231-0DD0375E4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106" y="6389090"/>
            <a:ext cx="274320" cy="219456"/>
          </a:xfrm>
          <a:prstGeom prst="rect">
            <a:avLst/>
          </a:prstGeom>
        </p:spPr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B0AAF9-F6FD-4E09-494C-023D25BE21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50" y="6243420"/>
            <a:ext cx="6954837" cy="365125"/>
          </a:xfrm>
        </p:spPr>
        <p:txBody>
          <a:bodyPr anchor="b"/>
          <a:lstStyle>
            <a:lvl1pPr marL="0" indent="0">
              <a:buNone/>
              <a:defRPr sz="900" b="0"/>
            </a:lvl1pPr>
          </a:lstStyle>
          <a:p>
            <a:pPr lvl="0"/>
            <a:r>
              <a:rPr lang="en-US"/>
              <a:t>To contact the editors responsible: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5F4EC-9307-347D-A0E2-AF19E6295222}"/>
              </a:ext>
            </a:extLst>
          </p:cNvPr>
          <p:cNvSpPr txBox="1"/>
          <p:nvPr userDrawn="1"/>
        </p:nvSpPr>
        <p:spPr>
          <a:xfrm>
            <a:off x="640050" y="624709"/>
            <a:ext cx="6974461" cy="7499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>
                <a:latin typeface="Aptos" panose="020B0004020202020204" pitchFamily="34" charset="0"/>
                <a:cs typeface="Aparajita" panose="020B0502040204020203" pitchFamily="18" charset="0"/>
              </a:rPr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394844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 (Defau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6616" y="6389090"/>
            <a:ext cx="274320" cy="219456"/>
          </a:xfrm>
          <a:prstGeom prst="rect">
            <a:avLst/>
          </a:prstGeom>
        </p:spPr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1371600"/>
            <a:ext cx="10954512" cy="4114800"/>
          </a:xfrm>
        </p:spPr>
        <p:txBody>
          <a:bodyPr/>
          <a:lstStyle>
            <a:lvl1pPr>
              <a:buClr>
                <a:srgbClr val="8A5DB5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8A5DB5"/>
              </a:buClr>
              <a:defRPr>
                <a:latin typeface="Aptos" panose="020B0004020202020204" pitchFamily="34" charset="0"/>
              </a:defRPr>
            </a:lvl2pPr>
            <a:lvl3pPr>
              <a:buClr>
                <a:srgbClr val="8A5DB5"/>
              </a:buClr>
              <a:defRPr>
                <a:latin typeface="Aptos" panose="020B0004020202020204" pitchFamily="34" charset="0"/>
              </a:defRPr>
            </a:lvl3pPr>
            <a:lvl4pPr>
              <a:buClr>
                <a:srgbClr val="8A5DB5"/>
              </a:buClr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34D1EC5-7F38-96E3-EC1B-926F45B48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6792" y="6355080"/>
            <a:ext cx="2615184" cy="237744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306E236-3A26-4F38-8FC6-EDD3D65488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50" y="6243420"/>
            <a:ext cx="6954837" cy="3651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/>
              <a:t>Source:</a:t>
            </a:r>
          </a:p>
        </p:txBody>
      </p:sp>
      <p:pic>
        <p:nvPicPr>
          <p:cNvPr id="7" name="Picture 6" descr="A person holding a certificate in front of a microphone&#10;&#10;AI-generated content may be incorrect.">
            <a:extLst>
              <a:ext uri="{FF2B5EF4-FFF2-40B4-BE49-F238E27FC236}">
                <a16:creationId xmlns:a16="http://schemas.microsoft.com/office/drawing/2014/main" id="{8075648E-5B43-9CDA-47B9-70975BDA25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8004607" y="0"/>
            <a:ext cx="4162280" cy="62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9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6616" y="6389090"/>
            <a:ext cx="274320" cy="219456"/>
          </a:xfrm>
          <a:prstGeom prst="rect">
            <a:avLst/>
          </a:prstGeom>
        </p:spPr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BD1873-D7A3-EA81-96CB-FFA0D25A9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6792" y="6355080"/>
            <a:ext cx="2615184" cy="23774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E40607-5400-EA48-7F34-9543ED1E41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50" y="6243420"/>
            <a:ext cx="6954837" cy="3651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6307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A18A553-4F5B-6849-9D70-CA42AA4E9405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30936" y="1371600"/>
            <a:ext cx="10954512" cy="41148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6616" y="6389090"/>
            <a:ext cx="274320" cy="219456"/>
          </a:xfrm>
          <a:prstGeom prst="rect">
            <a:avLst/>
          </a:prstGeom>
        </p:spPr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804032-1A8D-69B9-A8D0-33C7E9B7D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6792" y="6355080"/>
            <a:ext cx="2615184" cy="23774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DE3E93-7B48-82EA-DAF1-7CFC69C00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50" y="6243420"/>
            <a:ext cx="6954837" cy="3651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56750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93C35B0-010F-D34F-B2BC-A7BDF85CBA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01503" y="1371600"/>
            <a:ext cx="5166360" cy="411480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F59D31-1774-F54D-8DEC-DAED6AE26E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9353" y="1371600"/>
            <a:ext cx="5166360" cy="411480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6616" y="6389090"/>
            <a:ext cx="274320" cy="219456"/>
          </a:xfrm>
          <a:prstGeom prst="rect">
            <a:avLst/>
          </a:prstGeom>
        </p:spPr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C80FA4-ECFA-6C83-9992-3122677BF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6792" y="6355080"/>
            <a:ext cx="2615184" cy="23774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16BC7A-C1CD-5792-89A1-B8721EBAA9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50" y="6243420"/>
            <a:ext cx="6954837" cy="3651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02404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mplate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0E00734-2177-554B-879E-E092E374CC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4704" y="2006746"/>
            <a:ext cx="5166360" cy="338328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D48F0D2-10C7-5C41-8421-9FBF4EB3F8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0936" y="2006746"/>
            <a:ext cx="5166360" cy="338328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6616" y="6389090"/>
            <a:ext cx="274320" cy="219456"/>
          </a:xfrm>
          <a:prstGeom prst="rect">
            <a:avLst/>
          </a:prstGeom>
        </p:spPr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23D76B0-A2FA-8146-B3ED-64AB7DEBB1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369133"/>
            <a:ext cx="5166360" cy="566928"/>
          </a:xfrm>
        </p:spPr>
        <p:txBody>
          <a:bodyPr/>
          <a:lstStyle>
            <a:lvl1pPr marL="0" indent="0">
              <a:buNone/>
              <a:defRPr>
                <a:solidFill>
                  <a:srgbClr val="8A5DB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43113D-8131-7747-BF57-692B969E2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1503" y="1369133"/>
            <a:ext cx="5166360" cy="566928"/>
          </a:xfrm>
        </p:spPr>
        <p:txBody>
          <a:bodyPr/>
          <a:lstStyle>
            <a:lvl1pPr marL="0" indent="0">
              <a:buNone/>
              <a:defRPr>
                <a:solidFill>
                  <a:srgbClr val="8A5DB5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4638C7-B621-FCB1-B912-C660A94B7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6792" y="6355080"/>
            <a:ext cx="2615184" cy="23774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F9C1FF-CDEB-971C-FB13-ADAB9A14B8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0050" y="6243420"/>
            <a:ext cx="6954837" cy="3651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3823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6616" y="6389090"/>
            <a:ext cx="274320" cy="219456"/>
          </a:xfrm>
          <a:prstGeom prst="rect">
            <a:avLst/>
          </a:prstGeom>
        </p:spPr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1366786"/>
            <a:ext cx="2267712" cy="411480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65E6D-AD37-AE40-BC86-A198842D9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26536" y="1366786"/>
            <a:ext cx="2267712" cy="411480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1F1EAE-BBF8-604F-82AD-619938D14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136" y="1366786"/>
            <a:ext cx="2267712" cy="411480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510E21-3D48-2846-9CB6-D13FA2C16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17736" y="1366786"/>
            <a:ext cx="2267712" cy="411480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2099342-8E02-D07A-EB12-5AAC3667C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6792" y="6355080"/>
            <a:ext cx="2615184" cy="23774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D02E204-C4E8-24C6-0817-A6DFA60A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50" y="6243420"/>
            <a:ext cx="6954837" cy="3651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91538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Template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27B8-B26C-5B4D-8399-F4CD2B17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D7440E-F0EF-DF4B-87C1-0D456CDFE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56616" y="6389090"/>
            <a:ext cx="274320" cy="219456"/>
          </a:xfrm>
          <a:prstGeom prst="rect">
            <a:avLst/>
          </a:prstGeom>
        </p:spPr>
        <p:txBody>
          <a:bodyPr/>
          <a:lstStyle/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030B4-477B-7D4F-9283-47C14523F6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36" y="2748011"/>
            <a:ext cx="1773936" cy="27432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A65E6D-AD37-AE40-BC86-A198842D9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044" y="2748011"/>
            <a:ext cx="1773936" cy="27432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1F1EAE-BBF8-604F-82AD-619938D14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5152" y="2748011"/>
            <a:ext cx="1773936" cy="27432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510E21-3D48-2846-9CB6-D13FA2C16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7260" y="2748011"/>
            <a:ext cx="1773936" cy="27432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46927E-B18E-754C-BCE7-DA493203A6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1952483"/>
            <a:ext cx="1773936" cy="585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473ED1-0AB0-1A49-8134-AC1F4A7B1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6080" y="1952483"/>
            <a:ext cx="1773936" cy="585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6856CC-252E-D24A-8B55-D1D0B0CA4F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12080" y="1952483"/>
            <a:ext cx="1773936" cy="585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952FDA5-D3B5-BE46-B21A-9E37A47126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7224" y="1952483"/>
            <a:ext cx="1773936" cy="585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B8DB2E0-773C-7743-9392-719BEFC5E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936" y="1367267"/>
            <a:ext cx="1773936" cy="519957"/>
          </a:xfrm>
        </p:spPr>
        <p:txBody>
          <a:bodyPr/>
          <a:lstStyle>
            <a:lvl1pPr marL="0" indent="0">
              <a:buNone/>
              <a:defRPr sz="2400">
                <a:solidFill>
                  <a:srgbClr val="8A5DB5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0E385B3-7211-994E-AB7F-46D722CB5C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26080" y="1367267"/>
            <a:ext cx="1773936" cy="530352"/>
          </a:xfrm>
        </p:spPr>
        <p:txBody>
          <a:bodyPr/>
          <a:lstStyle>
            <a:lvl1pPr marL="0" indent="0">
              <a:buNone/>
              <a:defRPr sz="2400">
                <a:solidFill>
                  <a:srgbClr val="8A5DB5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D3519F3-75F7-C549-A27C-F8472FC0A6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12080" y="1367267"/>
            <a:ext cx="1773936" cy="521207"/>
          </a:xfrm>
        </p:spPr>
        <p:txBody>
          <a:bodyPr/>
          <a:lstStyle>
            <a:lvl1pPr marL="0" indent="0">
              <a:buNone/>
              <a:defRPr sz="2400">
                <a:solidFill>
                  <a:srgbClr val="8A5DB5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A0261EC-0FC9-8344-A8A4-99F3E7A889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07224" y="1367267"/>
            <a:ext cx="1773936" cy="521207"/>
          </a:xfrm>
        </p:spPr>
        <p:txBody>
          <a:bodyPr/>
          <a:lstStyle>
            <a:lvl1pPr marL="0" indent="0">
              <a:buNone/>
              <a:defRPr sz="2400">
                <a:solidFill>
                  <a:srgbClr val="8A5DB5"/>
                </a:solidFill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9F9B3B9-FC03-4E49-989E-A397AA8562F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99369" y="2748011"/>
            <a:ext cx="1773936" cy="2743200"/>
          </a:xfrm>
        </p:spPr>
        <p:txBody>
          <a:bodyPr/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0D3EF00-FB7A-1D4E-A409-A4BF13E786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2368" y="1952483"/>
            <a:ext cx="1773936" cy="5852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B889934-72E3-3F40-9338-263E6AA228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02368" y="1367267"/>
            <a:ext cx="1773936" cy="521207"/>
          </a:xfrm>
        </p:spPr>
        <p:txBody>
          <a:bodyPr/>
          <a:lstStyle>
            <a:lvl1pPr marL="0" indent="0">
              <a:buNone/>
              <a:defRPr sz="2400">
                <a:solidFill>
                  <a:srgbClr val="8A5DB5"/>
                </a:solidFill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2915DC-9827-7FEE-ACB1-47BA51C6D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6792" y="6355080"/>
            <a:ext cx="2615184" cy="23774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1DAFF3E-3763-0030-6BC6-713B3D1B6B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050" y="6243420"/>
            <a:ext cx="6954837" cy="365125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/>
            </a:lvl1pPr>
          </a:lstStyle>
          <a:p>
            <a:pPr lvl="0"/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40451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8CB0F-9F5D-A540-A6C9-50E8D6427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12648"/>
            <a:ext cx="10954512" cy="685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01C7B-67D5-BC4E-B3F5-375FC9F8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371600"/>
            <a:ext cx="10954512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04418C-C8ED-2443-85BC-B90CAD186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6106" y="6389090"/>
            <a:ext cx="274320" cy="21945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233A6ECB-A6F5-154E-941C-89FF089A4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93" r:id="rId11"/>
    <p:sldLayoutId id="2147483694" r:id="rId12"/>
    <p:sldLayoutId id="2147483697" r:id="rId13"/>
  </p:sldLayoutIdLst>
  <p:hf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b="1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rgbClr val="8A5DB5"/>
        </a:buClr>
        <a:buSzPct val="9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8A5DB5"/>
        </a:buClr>
        <a:buSzPct val="90000"/>
        <a:buFont typeface="System Font Regular"/>
        <a:buChar char="–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8A5DB5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024128" indent="-173736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8A5DB5"/>
        </a:buClr>
        <a:buSzPct val="80000"/>
        <a:buFont typeface="System Font Regular"/>
        <a:buChar char="-"/>
        <a:defRPr sz="1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pos="1825">
          <p15:clr>
            <a:srgbClr val="F26B43"/>
          </p15:clr>
        </p15:guide>
        <p15:guide id="5" pos="5857">
          <p15:clr>
            <a:srgbClr val="F26B43"/>
          </p15:clr>
        </p15:guide>
        <p15:guide id="6" pos="2210">
          <p15:clr>
            <a:srgbClr val="F26B43"/>
          </p15:clr>
        </p15:guide>
        <p15:guide id="7" pos="5472">
          <p15:clr>
            <a:srgbClr val="F26B43"/>
          </p15:clr>
        </p15:guide>
        <p15:guide id="8" pos="4032">
          <p15:clr>
            <a:srgbClr val="F26B43"/>
          </p15:clr>
        </p15:guide>
        <p15:guide id="9" pos="3650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3939">
          <p15:clr>
            <a:srgbClr val="F26B43"/>
          </p15:clr>
        </p15:guide>
        <p15:guide id="12" orient="horz" pos="1152">
          <p15:clr>
            <a:srgbClr val="F26B43"/>
          </p15:clr>
        </p15:guide>
        <p15:guide id="13" orient="horz" pos="3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gp.fas.org/crs/misc/R44058.pdf" TargetMode="External"/><Relationship Id="rId2" Type="http://schemas.openxmlformats.org/officeDocument/2006/relationships/hyperlink" Target="https://crsreports.congress.gov/product/pdf/R/R48284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ov.com/next/news/SU1KAOT0G1KW" TargetMode="External"/><Relationship Id="rId2" Type="http://schemas.openxmlformats.org/officeDocument/2006/relationships/hyperlink" Target="https://www.bgov.com/next/news/SQ5BIRT0G1KW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gov.com/next/news/STQNHXT0AFB4" TargetMode="External"/><Relationship Id="rId4" Type="http://schemas.openxmlformats.org/officeDocument/2006/relationships/hyperlink" Target="https://www.bgov.com/next/news/ST34KFDWX2PS" TargetMode="Externa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18" Type="http://schemas.openxmlformats.org/officeDocument/2006/relationships/image" Target="../media/image33.png"/><Relationship Id="rId26" Type="http://schemas.openxmlformats.org/officeDocument/2006/relationships/hyperlink" Target="https://www.bgov.com/next/news/STVKW2DWX2PS" TargetMode="External"/><Relationship Id="rId39" Type="http://schemas.openxmlformats.org/officeDocument/2006/relationships/image" Target="../media/image49.svg"/><Relationship Id="rId21" Type="http://schemas.openxmlformats.org/officeDocument/2006/relationships/image" Target="../media/image36.svg"/><Relationship Id="rId34" Type="http://schemas.openxmlformats.org/officeDocument/2006/relationships/image" Target="../media/image44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17" Type="http://schemas.openxmlformats.org/officeDocument/2006/relationships/hyperlink" Target="https://www.bgov.com/next/news/STO5RVT1UM0W" TargetMode="External"/><Relationship Id="rId25" Type="http://schemas.openxmlformats.org/officeDocument/2006/relationships/hyperlink" Target="https://www.whitehouse.gov/fact-sheets/2025/02/fact-sheet-president-donald-j-trump-addresses-the-threat-to-national-security-from-imports-of-copper/" TargetMode="External"/><Relationship Id="rId33" Type="http://schemas.openxmlformats.org/officeDocument/2006/relationships/image" Target="../media/image43.svg"/><Relationship Id="rId38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svg"/><Relationship Id="rId20" Type="http://schemas.openxmlformats.org/officeDocument/2006/relationships/image" Target="../media/image35.png"/><Relationship Id="rId29" Type="http://schemas.openxmlformats.org/officeDocument/2006/relationships/image" Target="../media/image39.sv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gov.com/next/news/SU4SHPT0AFB4" TargetMode="External"/><Relationship Id="rId11" Type="http://schemas.openxmlformats.org/officeDocument/2006/relationships/hyperlink" Target="https://www.whitehouse.gov/fact-sheets/2025/04/fact-sheet-president-donald-j-trump-declares-national-emergency-to-increase-our-competitive-edge-protect-our-sovereignty-and-strengthen-our-national-and-economic-security/" TargetMode="External"/><Relationship Id="rId24" Type="http://schemas.openxmlformats.org/officeDocument/2006/relationships/hyperlink" Target="https://www.whitehouse.gov/presidential-actions/2025/03/addressing-the-threat-to-national-security-from-imports-of-timber-lumber/" TargetMode="External"/><Relationship Id="rId32" Type="http://schemas.openxmlformats.org/officeDocument/2006/relationships/image" Target="../media/image42.png"/><Relationship Id="rId37" Type="http://schemas.openxmlformats.org/officeDocument/2006/relationships/image" Target="../media/image47.svg"/><Relationship Id="rId40" Type="http://schemas.openxmlformats.org/officeDocument/2006/relationships/image" Target="../media/image50.png"/><Relationship Id="rId5" Type="http://schemas.openxmlformats.org/officeDocument/2006/relationships/hyperlink" Target="https://www.piie.com/blogs/realtime-economics/2025/trumps-trade-war-timeline-20-date-guide" TargetMode="External"/><Relationship Id="rId15" Type="http://schemas.openxmlformats.org/officeDocument/2006/relationships/image" Target="../media/image31.png"/><Relationship Id="rId23" Type="http://schemas.openxmlformats.org/officeDocument/2006/relationships/hyperlink" Target="https://www.bgov.com/next/news/STY7KCT1UM0W" TargetMode="External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8.svg"/><Relationship Id="rId19" Type="http://schemas.openxmlformats.org/officeDocument/2006/relationships/image" Target="../media/image34.svg"/><Relationship Id="rId31" Type="http://schemas.openxmlformats.org/officeDocument/2006/relationships/image" Target="../media/image41.svg"/><Relationship Id="rId4" Type="http://schemas.openxmlformats.org/officeDocument/2006/relationships/hyperlink" Target="https://www.bloomberg.com/graphics/trump-tariffs-tracker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s://www.whitehouse.gov/fact-sheets/2025/03/fact-sheet-president-donald-j-trump-adjusts-imports-of-automobiles-and-automobile-parts-into-the-united-states/" TargetMode="External"/><Relationship Id="rId22" Type="http://schemas.openxmlformats.org/officeDocument/2006/relationships/image" Target="../media/image37.png"/><Relationship Id="rId27" Type="http://schemas.openxmlformats.org/officeDocument/2006/relationships/hyperlink" Target="https://www.bgov.com/next/news/SU41PKT1UM0W" TargetMode="External"/><Relationship Id="rId30" Type="http://schemas.openxmlformats.org/officeDocument/2006/relationships/image" Target="../media/image40.png"/><Relationship Id="rId35" Type="http://schemas.openxmlformats.org/officeDocument/2006/relationships/image" Target="../media/image45.svg"/><Relationship Id="rId8" Type="http://schemas.openxmlformats.org/officeDocument/2006/relationships/image" Target="../media/image26.svg"/><Relationship Id="rId3" Type="http://schemas.openxmlformats.org/officeDocument/2006/relationships/hyperlink" Target="https://www.whitehouse.gov/presidential-actions/2025/04/regulating-imports-with-a-reciprocal-tariff-to-rectify-trade-practices-that-contribute-to-large-and-persistent-annual-united-states-goods-trade-deficits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hyperlink" Target="https://www.whitehouse.gov/wp-content/uploads/2025/04/Annex-I.pdf" TargetMode="Externa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www.bgov.com/core/home?niReferrerLink=topnav-ga#/?topic=tru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hyperlink" Target="https://assets.bbhub.io/bna/sites/20/2025/04/2025-Top-Performing-Lobbying-Firms-Report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lduggan@bloomberrdindustry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390265" y="4041440"/>
            <a:ext cx="6464808" cy="557784"/>
          </a:xfrm>
        </p:spPr>
        <p:txBody>
          <a:bodyPr/>
          <a:lstStyle/>
          <a:p>
            <a:r>
              <a:rPr lang="en-US"/>
              <a:t>April 9, 2025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9A8176-AF6B-30C5-99F7-9DF077D090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/>
              <a:t>Power Players &amp; Political Shifts: Adapting Advocacy for Trump 2.0</a:t>
            </a:r>
          </a:p>
        </p:txBody>
      </p:sp>
    </p:spTree>
    <p:extLst>
      <p:ext uri="{BB962C8B-B14F-4D97-AF65-F5344CB8AC3E}">
        <p14:creationId xmlns:p14="http://schemas.microsoft.com/office/powerpoint/2010/main" val="384518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31956-5E49-2B08-63A8-1B5A79FF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Budget Reconciliation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14FC5D-CD1F-6C50-CC61-5749235E76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C620A-5643-DED6-B6E5-AB4E36CBA0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936" y="6512662"/>
            <a:ext cx="7250789" cy="156777"/>
          </a:xfrm>
        </p:spPr>
        <p:txBody>
          <a:bodyPr/>
          <a:lstStyle/>
          <a:p>
            <a:r>
              <a:rPr lang="en-US"/>
              <a:t>Sources: “</a:t>
            </a:r>
            <a:r>
              <a:rPr lang="en-US">
                <a:hlinkClick r:id="rId2"/>
              </a:rPr>
              <a:t>Congressional Budget Resolution: Frequently Asked Questions</a:t>
            </a:r>
            <a:r>
              <a:rPr lang="en-US"/>
              <a:t>,” “</a:t>
            </a:r>
            <a:r>
              <a:rPr lang="en-US">
                <a:hlinkClick r:id="rId3"/>
              </a:rPr>
              <a:t>The Budget Reconciliation Process: Stages of Consideration</a:t>
            </a:r>
            <a:r>
              <a:rPr lang="en-US"/>
              <a:t>,” CRS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8758702-A506-FB95-FE71-6B60C7F0AED6}"/>
              </a:ext>
            </a:extLst>
          </p:cNvPr>
          <p:cNvGrpSpPr/>
          <p:nvPr/>
        </p:nvGrpSpPr>
        <p:grpSpPr>
          <a:xfrm>
            <a:off x="782343" y="1377518"/>
            <a:ext cx="5462516" cy="4782922"/>
            <a:chOff x="3282721" y="1565289"/>
            <a:chExt cx="11546795" cy="10490026"/>
          </a:xfrm>
        </p:grpSpPr>
        <p:sp>
          <p:nvSpPr>
            <p:cNvPr id="42" name="This is a sample text. Insert your description here.">
              <a:extLst>
                <a:ext uri="{FF2B5EF4-FFF2-40B4-BE49-F238E27FC236}">
                  <a16:creationId xmlns:a16="http://schemas.microsoft.com/office/drawing/2014/main" id="{B57991C7-CCE5-C01B-2EA3-4B269FA19594}"/>
                </a:ext>
              </a:extLst>
            </p:cNvPr>
            <p:cNvSpPr txBox="1"/>
            <p:nvPr/>
          </p:nvSpPr>
          <p:spPr>
            <a:xfrm>
              <a:off x="6597778" y="1565289"/>
              <a:ext cx="8231738" cy="25084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>
              <a:lvl1pPr algn="l">
                <a:defRPr sz="2500" b="0">
                  <a:solidFill>
                    <a:srgbClr val="9FA09E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0B0004020202020204" pitchFamily="34" charset="0"/>
                  <a:sym typeface="Barlow Medium"/>
                </a:rPr>
                <a:t>Chambers adopt same budget resolution with reconciliation instructions</a:t>
              </a:r>
            </a:p>
            <a:p>
              <a:pPr marL="288925" marR="0" lvl="0" indent="-225425" algn="l" defTabSz="914400" rtl="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A5DB5"/>
                </a:buClr>
                <a:buSzTx/>
                <a:buFont typeface="Arial" panose="020B0604020202020204" pitchFamily="34" charset="0"/>
                <a:buChar char="−"/>
                <a:tabLst/>
                <a:defRPr/>
              </a:pPr>
              <a:r>
                <a:rPr lang="en-US" sz="1300" kern="0">
                  <a:solidFill>
                    <a:srgbClr val="262626"/>
                  </a:solidFill>
                  <a:latin typeface="Aptos" panose="020B0004020202020204" pitchFamily="34" charset="0"/>
                  <a:ea typeface="+mn-ea"/>
                  <a:cs typeface="+mn-cs"/>
                </a:rPr>
                <a:t>Expedited procedures, simple majority vote in Senate; </a:t>
              </a: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  <a:sym typeface="Barlow Medium"/>
                </a:rPr>
                <a:t>“vote-a-</a:t>
              </a:r>
              <a:r>
                <a:rPr kumimoji="0" lang="en-US" sz="1300" b="0" i="0" u="none" strike="noStrike" kern="0" cap="none" spc="0" normalizeH="0" baseline="0" noProof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  <a:sym typeface="Barlow Medium"/>
                </a:rPr>
                <a:t>rama</a:t>
              </a: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  <a:sym typeface="Barlow Medium"/>
                </a:rPr>
                <a:t>” on unlimited amendments</a:t>
              </a:r>
            </a:p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sym typeface="Barlow Medium"/>
              </a:endParaRPr>
            </a:p>
          </p:txBody>
        </p:sp>
        <p:sp>
          <p:nvSpPr>
            <p:cNvPr id="44" name="This is a sample text. Insert your description here.">
              <a:extLst>
                <a:ext uri="{FF2B5EF4-FFF2-40B4-BE49-F238E27FC236}">
                  <a16:creationId xmlns:a16="http://schemas.microsoft.com/office/drawing/2014/main" id="{EBC330F0-F4E8-C7FB-CCB9-26A28C1E8A1D}"/>
                </a:ext>
              </a:extLst>
            </p:cNvPr>
            <p:cNvSpPr txBox="1"/>
            <p:nvPr/>
          </p:nvSpPr>
          <p:spPr>
            <a:xfrm>
              <a:off x="8815142" y="6468204"/>
              <a:ext cx="5511860" cy="10739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>
              <a:lvl1pPr algn="l">
                <a:defRPr sz="2500" b="0">
                  <a:solidFill>
                    <a:srgbClr val="9FA09E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0B0004020202020204" pitchFamily="34" charset="0"/>
                  <a:sym typeface="Barlow Medium"/>
                </a:rPr>
                <a:t>Committees report</a:t>
              </a:r>
              <a:r>
                <a:rPr lang="en-US" sz="1600" b="1" kern="0">
                  <a:solidFill>
                    <a:schemeClr val="tx1"/>
                  </a:solidFill>
                  <a:latin typeface="Aptos" panose="020B0004020202020204" pitchFamily="34" charset="0"/>
                </a:rPr>
                <a:t> reconciliation</a:t>
              </a: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0B0004020202020204" pitchFamily="34" charset="0"/>
                  <a:sym typeface="Barlow Medium"/>
                </a:rPr>
                <a:t> legislation</a:t>
              </a:r>
            </a:p>
          </p:txBody>
        </p:sp>
        <p:sp>
          <p:nvSpPr>
            <p:cNvPr id="45" name="Rectangle">
              <a:extLst>
                <a:ext uri="{FF2B5EF4-FFF2-40B4-BE49-F238E27FC236}">
                  <a16:creationId xmlns:a16="http://schemas.microsoft.com/office/drawing/2014/main" id="{8F57244E-EF62-4F62-8548-903A6258881C}"/>
                </a:ext>
              </a:extLst>
            </p:cNvPr>
            <p:cNvSpPr/>
            <p:nvPr/>
          </p:nvSpPr>
          <p:spPr>
            <a:xfrm>
              <a:off x="8629166" y="6447199"/>
              <a:ext cx="96644" cy="1203291"/>
            </a:xfrm>
            <a:prstGeom prst="rect">
              <a:avLst/>
            </a:prstGeom>
            <a:solidFill>
              <a:srgbClr val="895F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sym typeface="Helvetica Neue Medium"/>
              </a:endParaRPr>
            </a:p>
          </p:txBody>
        </p:sp>
        <p:sp>
          <p:nvSpPr>
            <p:cNvPr id="46" name="This is a sample text. Insert your description here.">
              <a:extLst>
                <a:ext uri="{FF2B5EF4-FFF2-40B4-BE49-F238E27FC236}">
                  <a16:creationId xmlns:a16="http://schemas.microsoft.com/office/drawing/2014/main" id="{27B24334-F2CF-C600-4480-95A7A231B6FC}"/>
                </a:ext>
              </a:extLst>
            </p:cNvPr>
            <p:cNvSpPr txBox="1"/>
            <p:nvPr/>
          </p:nvSpPr>
          <p:spPr>
            <a:xfrm>
              <a:off x="6938526" y="10526527"/>
              <a:ext cx="7802660" cy="1528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400" tIns="25400" rIns="25400" bIns="25400" numCol="1" anchor="t">
              <a:spAutoFit/>
            </a:bodyPr>
            <a:lstStyle>
              <a:lvl1pPr algn="l">
                <a:defRPr sz="2500" b="0">
                  <a:solidFill>
                    <a:srgbClr val="9FA09E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ptos" panose="020B0004020202020204" pitchFamily="34" charset="0"/>
                  <a:sym typeface="Barlow Medium"/>
                </a:rPr>
                <a:t>Reconciliation bill subject to expedited procedures, simple majority in Senate</a:t>
              </a:r>
            </a:p>
            <a:p>
              <a:pPr marL="288925" marR="0" lvl="0" indent="-225425" algn="l" defTabSz="914400" eaLnBrk="1" fontAlgn="auto" latinLnBrk="0" hangingPunct="1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A5DB5"/>
                </a:buClr>
                <a:buSzTx/>
                <a:buFont typeface="Arial" panose="020B0604020202020204" pitchFamily="34" charset="0"/>
                <a:buChar char="−"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ptos" panose="020B0004020202020204" pitchFamily="34" charset="0"/>
                  <a:sym typeface="Barlow Medium"/>
                </a:rPr>
                <a:t>“Vote-a-</a:t>
              </a:r>
              <a:r>
                <a:rPr kumimoji="0" lang="en-US" sz="1300" b="0" i="0" u="none" strike="noStrike" kern="0" cap="none" spc="0" normalizeH="0" baseline="0" noProof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ptos" panose="020B0004020202020204" pitchFamily="34" charset="0"/>
                  <a:sym typeface="Barlow Medium"/>
                </a:rPr>
                <a:t>rama</a:t>
              </a: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ptos" panose="020B0004020202020204" pitchFamily="34" charset="0"/>
                  <a:sym typeface="Barlow Medium"/>
                </a:rPr>
                <a:t>” on unlimited amendments</a:t>
              </a:r>
            </a:p>
          </p:txBody>
        </p:sp>
        <p:sp>
          <p:nvSpPr>
            <p:cNvPr id="47" name="Rectangle">
              <a:extLst>
                <a:ext uri="{FF2B5EF4-FFF2-40B4-BE49-F238E27FC236}">
                  <a16:creationId xmlns:a16="http://schemas.microsoft.com/office/drawing/2014/main" id="{BC24103A-3E6A-5A5F-BBEE-0B06F32FC57D}"/>
                </a:ext>
              </a:extLst>
            </p:cNvPr>
            <p:cNvSpPr/>
            <p:nvPr/>
          </p:nvSpPr>
          <p:spPr>
            <a:xfrm flipH="1">
              <a:off x="6742995" y="10593433"/>
              <a:ext cx="91438" cy="1371431"/>
            </a:xfrm>
            <a:prstGeom prst="rect">
              <a:avLst/>
            </a:prstGeom>
            <a:solidFill>
              <a:srgbClr val="895F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sym typeface="Helvetica Neue Medium"/>
              </a:endParaRPr>
            </a:p>
          </p:txBody>
        </p:sp>
        <p:sp>
          <p:nvSpPr>
            <p:cNvPr id="48" name="Shape">
              <a:extLst>
                <a:ext uri="{FF2B5EF4-FFF2-40B4-BE49-F238E27FC236}">
                  <a16:creationId xmlns:a16="http://schemas.microsoft.com/office/drawing/2014/main" id="{33701BB5-89E7-4F41-B5AE-F50CC83C9A19}"/>
                </a:ext>
              </a:extLst>
            </p:cNvPr>
            <p:cNvSpPr/>
            <p:nvPr/>
          </p:nvSpPr>
          <p:spPr>
            <a:xfrm>
              <a:off x="3282721" y="1954295"/>
              <a:ext cx="3938007" cy="326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115" y="117"/>
                    <a:pt x="8152" y="1376"/>
                    <a:pt x="11797" y="3681"/>
                  </a:cubicBezTo>
                  <a:cubicBezTo>
                    <a:pt x="15747" y="6178"/>
                    <a:pt x="19117" y="9825"/>
                    <a:pt x="21600" y="14290"/>
                  </a:cubicBezTo>
                  <a:lnTo>
                    <a:pt x="12131" y="21600"/>
                  </a:lnTo>
                  <a:cubicBezTo>
                    <a:pt x="10745" y="19208"/>
                    <a:pt x="8918" y="17235"/>
                    <a:pt x="6793" y="15836"/>
                  </a:cubicBezTo>
                  <a:cubicBezTo>
                    <a:pt x="4711" y="14466"/>
                    <a:pt x="2398" y="13683"/>
                    <a:pt x="27" y="135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95FA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sym typeface="Helvetica Neue Medium"/>
              </a:endParaRPr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id="{8A520006-C903-B4C6-9B19-F24A259A7A67}"/>
                </a:ext>
              </a:extLst>
            </p:cNvPr>
            <p:cNvSpPr/>
            <p:nvPr/>
          </p:nvSpPr>
          <p:spPr>
            <a:xfrm>
              <a:off x="5625722" y="4316200"/>
              <a:ext cx="2427964" cy="4627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600" extrusionOk="0">
                  <a:moveTo>
                    <a:pt x="0" y="5188"/>
                  </a:moveTo>
                  <a:cubicBezTo>
                    <a:pt x="1936" y="7006"/>
                    <a:pt x="3052" y="9040"/>
                    <a:pt x="3260" y="11129"/>
                  </a:cubicBezTo>
                  <a:cubicBezTo>
                    <a:pt x="3472" y="13260"/>
                    <a:pt x="2733" y="15388"/>
                    <a:pt x="1104" y="17336"/>
                  </a:cubicBezTo>
                  <a:lnTo>
                    <a:pt x="17209" y="21600"/>
                  </a:lnTo>
                  <a:cubicBezTo>
                    <a:pt x="20270" y="18041"/>
                    <a:pt x="21600" y="14125"/>
                    <a:pt x="21075" y="10217"/>
                  </a:cubicBezTo>
                  <a:cubicBezTo>
                    <a:pt x="20589" y="6607"/>
                    <a:pt x="18533" y="3109"/>
                    <a:pt x="15070" y="0"/>
                  </a:cubicBezTo>
                  <a:lnTo>
                    <a:pt x="0" y="5188"/>
                  </a:lnTo>
                  <a:close/>
                </a:path>
              </a:pathLst>
            </a:custGeom>
            <a:solidFill>
              <a:srgbClr val="895FA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sym typeface="Helvetica Neue Medium"/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BE4E95E6-09B7-AF94-82C7-68490A1ECDA0}"/>
                </a:ext>
              </a:extLst>
            </p:cNvPr>
            <p:cNvSpPr/>
            <p:nvPr/>
          </p:nvSpPr>
          <p:spPr>
            <a:xfrm>
              <a:off x="3286781" y="8244840"/>
              <a:ext cx="4201495" cy="351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" y="9035"/>
                  </a:moveTo>
                  <a:cubicBezTo>
                    <a:pt x="2483" y="8877"/>
                    <a:pt x="4876" y="7982"/>
                    <a:pt x="6977" y="6431"/>
                  </a:cubicBezTo>
                  <a:cubicBezTo>
                    <a:pt x="9122" y="4848"/>
                    <a:pt x="10892" y="2634"/>
                    <a:pt x="12119" y="0"/>
                  </a:cubicBezTo>
                  <a:lnTo>
                    <a:pt x="21600" y="5589"/>
                  </a:lnTo>
                  <a:cubicBezTo>
                    <a:pt x="19663" y="9974"/>
                    <a:pt x="16852" y="13720"/>
                    <a:pt x="13416" y="16494"/>
                  </a:cubicBezTo>
                  <a:cubicBezTo>
                    <a:pt x="11441" y="18088"/>
                    <a:pt x="9297" y="19333"/>
                    <a:pt x="7051" y="20193"/>
                  </a:cubicBezTo>
                  <a:cubicBezTo>
                    <a:pt x="4781" y="21063"/>
                    <a:pt x="2407" y="21541"/>
                    <a:pt x="0" y="21600"/>
                  </a:cubicBezTo>
                  <a:lnTo>
                    <a:pt x="18" y="9035"/>
                  </a:lnTo>
                  <a:close/>
                </a:path>
              </a:pathLst>
            </a:custGeom>
            <a:solidFill>
              <a:srgbClr val="895FA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sym typeface="Helvetica Neue Medium"/>
              </a:endParaRPr>
            </a:p>
          </p:txBody>
        </p:sp>
        <p:sp>
          <p:nvSpPr>
            <p:cNvPr id="51" name="Shape">
              <a:extLst>
                <a:ext uri="{FF2B5EF4-FFF2-40B4-BE49-F238E27FC236}">
                  <a16:creationId xmlns:a16="http://schemas.microsoft.com/office/drawing/2014/main" id="{334B30D9-573D-4865-4C73-5361D7332200}"/>
                </a:ext>
              </a:extLst>
            </p:cNvPr>
            <p:cNvSpPr/>
            <p:nvPr/>
          </p:nvSpPr>
          <p:spPr>
            <a:xfrm>
              <a:off x="3287538" y="4733676"/>
              <a:ext cx="1593595" cy="102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" y="0"/>
                  </a:moveTo>
                  <a:lnTo>
                    <a:pt x="0" y="5599"/>
                  </a:lnTo>
                  <a:cubicBezTo>
                    <a:pt x="3600" y="5984"/>
                    <a:pt x="7105" y="7569"/>
                    <a:pt x="10277" y="10244"/>
                  </a:cubicBezTo>
                  <a:cubicBezTo>
                    <a:pt x="13567" y="13019"/>
                    <a:pt x="16418" y="16898"/>
                    <a:pt x="18623" y="21600"/>
                  </a:cubicBezTo>
                  <a:lnTo>
                    <a:pt x="21600" y="18685"/>
                  </a:lnTo>
                  <a:cubicBezTo>
                    <a:pt x="19003" y="13163"/>
                    <a:pt x="15645" y="8613"/>
                    <a:pt x="11773" y="5366"/>
                  </a:cubicBezTo>
                  <a:cubicBezTo>
                    <a:pt x="8139" y="2319"/>
                    <a:pt x="4135" y="491"/>
                    <a:pt x="19" y="0"/>
                  </a:cubicBezTo>
                  <a:close/>
                </a:path>
              </a:pathLst>
            </a:custGeom>
            <a:solidFill>
              <a:srgbClr val="BA9EC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sym typeface="Helvetica Neue Medium"/>
              </a:endParaRPr>
            </a:p>
          </p:txBody>
        </p:sp>
        <p:sp>
          <p:nvSpPr>
            <p:cNvPr id="52" name="Shape">
              <a:extLst>
                <a:ext uri="{FF2B5EF4-FFF2-40B4-BE49-F238E27FC236}">
                  <a16:creationId xmlns:a16="http://schemas.microsoft.com/office/drawing/2014/main" id="{97E740A4-5AFD-4989-4293-AF5DE380CB13}"/>
                </a:ext>
              </a:extLst>
            </p:cNvPr>
            <p:cNvSpPr/>
            <p:nvPr/>
          </p:nvSpPr>
          <p:spPr>
            <a:xfrm>
              <a:off x="4783311" y="5819038"/>
              <a:ext cx="494123" cy="1898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extrusionOk="0">
                  <a:moveTo>
                    <a:pt x="0" y="1614"/>
                  </a:moveTo>
                  <a:lnTo>
                    <a:pt x="9557" y="0"/>
                  </a:lnTo>
                  <a:cubicBezTo>
                    <a:pt x="16421" y="3290"/>
                    <a:pt x="20326" y="6961"/>
                    <a:pt x="20966" y="10723"/>
                  </a:cubicBezTo>
                  <a:cubicBezTo>
                    <a:pt x="21600" y="14456"/>
                    <a:pt x="19000" y="18179"/>
                    <a:pt x="13367" y="21600"/>
                  </a:cubicBezTo>
                  <a:lnTo>
                    <a:pt x="3226" y="20263"/>
                  </a:lnTo>
                  <a:cubicBezTo>
                    <a:pt x="8018" y="17325"/>
                    <a:pt x="10248" y="14135"/>
                    <a:pt x="9748" y="10934"/>
                  </a:cubicBezTo>
                  <a:cubicBezTo>
                    <a:pt x="9238" y="7668"/>
                    <a:pt x="5901" y="4478"/>
                    <a:pt x="0" y="1614"/>
                  </a:cubicBezTo>
                  <a:close/>
                </a:path>
              </a:pathLst>
            </a:custGeom>
            <a:solidFill>
              <a:srgbClr val="BA9EC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sym typeface="Helvetica Neue Medium"/>
              </a:endParaRPr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id="{43446047-12AA-43BF-0AB6-73F4966887C4}"/>
                </a:ext>
              </a:extLst>
            </p:cNvPr>
            <p:cNvSpPr/>
            <p:nvPr/>
          </p:nvSpPr>
          <p:spPr>
            <a:xfrm>
              <a:off x="3287064" y="7807730"/>
              <a:ext cx="1697620" cy="117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68" y="0"/>
                  </a:moveTo>
                  <a:lnTo>
                    <a:pt x="21600" y="2129"/>
                  </a:lnTo>
                  <a:cubicBezTo>
                    <a:pt x="19473" y="7446"/>
                    <a:pt x="16509" y="11966"/>
                    <a:pt x="12947" y="15323"/>
                  </a:cubicBezTo>
                  <a:cubicBezTo>
                    <a:pt x="9072" y="18974"/>
                    <a:pt x="4616" y="21134"/>
                    <a:pt x="0" y="21600"/>
                  </a:cubicBezTo>
                  <a:lnTo>
                    <a:pt x="42" y="16713"/>
                  </a:lnTo>
                  <a:cubicBezTo>
                    <a:pt x="3924" y="16295"/>
                    <a:pt x="7674" y="14501"/>
                    <a:pt x="10961" y="11492"/>
                  </a:cubicBezTo>
                  <a:cubicBezTo>
                    <a:pt x="14124" y="8596"/>
                    <a:pt x="16766" y="4657"/>
                    <a:pt x="18668" y="0"/>
                  </a:cubicBezTo>
                  <a:close/>
                </a:path>
              </a:pathLst>
            </a:custGeom>
            <a:solidFill>
              <a:srgbClr val="BA9EC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sym typeface="Helvetica Neue Medium"/>
              </a:endParaRPr>
            </a:p>
          </p:txBody>
        </p:sp>
        <p:sp>
          <p:nvSpPr>
            <p:cNvPr id="54" name="Line">
              <a:extLst>
                <a:ext uri="{FF2B5EF4-FFF2-40B4-BE49-F238E27FC236}">
                  <a16:creationId xmlns:a16="http://schemas.microsoft.com/office/drawing/2014/main" id="{F3E65435-2CF0-3719-75BD-E35416CA0BB2}"/>
                </a:ext>
              </a:extLst>
            </p:cNvPr>
            <p:cNvSpPr/>
            <p:nvPr/>
          </p:nvSpPr>
          <p:spPr>
            <a:xfrm rot="417338">
              <a:off x="8618853" y="3790983"/>
              <a:ext cx="996279" cy="243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872" y="3145"/>
                    <a:pt x="10687" y="6575"/>
                    <a:pt x="14327" y="10203"/>
                  </a:cubicBezTo>
                  <a:cubicBezTo>
                    <a:pt x="17998" y="13863"/>
                    <a:pt x="20443" y="17693"/>
                    <a:pt x="21600" y="21600"/>
                  </a:cubicBezTo>
                </a:path>
              </a:pathLst>
            </a:custGeom>
            <a:ln w="25400">
              <a:solidFill>
                <a:srgbClr val="BA9ECB"/>
              </a:solidFill>
              <a:custDash>
                <a:ds d="200000" sp="200000"/>
              </a:custDash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sym typeface="Helvetica Neue Medium"/>
              </a:endParaRPr>
            </a:p>
          </p:txBody>
        </p:sp>
        <p:sp>
          <p:nvSpPr>
            <p:cNvPr id="55" name="Line">
              <a:extLst>
                <a:ext uri="{FF2B5EF4-FFF2-40B4-BE49-F238E27FC236}">
                  <a16:creationId xmlns:a16="http://schemas.microsoft.com/office/drawing/2014/main" id="{0DAF8BD1-0D52-03D0-BE64-C681D68A1709}"/>
                </a:ext>
              </a:extLst>
            </p:cNvPr>
            <p:cNvSpPr/>
            <p:nvPr/>
          </p:nvSpPr>
          <p:spPr>
            <a:xfrm>
              <a:off x="8547441" y="7859055"/>
              <a:ext cx="922005" cy="254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694" y="3700"/>
                    <a:pt x="18502" y="7351"/>
                    <a:pt x="15070" y="10878"/>
                  </a:cubicBezTo>
                  <a:cubicBezTo>
                    <a:pt x="11398" y="14652"/>
                    <a:pt x="6335" y="18254"/>
                    <a:pt x="0" y="21600"/>
                  </a:cubicBezTo>
                </a:path>
              </a:pathLst>
            </a:custGeom>
            <a:ln w="25400">
              <a:solidFill>
                <a:srgbClr val="BA9ECB"/>
              </a:solidFill>
              <a:custDash>
                <a:ds d="200000" sp="200000"/>
              </a:custDash>
              <a:miter lim="400000"/>
              <a:tailEnd type="triangle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sym typeface="Helvetica Neue Medium"/>
              </a:endParaRPr>
            </a:p>
          </p:txBody>
        </p:sp>
      </p:grpSp>
      <p:sp>
        <p:nvSpPr>
          <p:cNvPr id="56" name="This is a sample text">
            <a:extLst>
              <a:ext uri="{FF2B5EF4-FFF2-40B4-BE49-F238E27FC236}">
                <a16:creationId xmlns:a16="http://schemas.microsoft.com/office/drawing/2014/main" id="{5EC3FC84-CD0F-CC1A-9FFC-CB401E96CB4C}"/>
              </a:ext>
            </a:extLst>
          </p:cNvPr>
          <p:cNvSpPr txBox="1"/>
          <p:nvPr/>
        </p:nvSpPr>
        <p:spPr>
          <a:xfrm>
            <a:off x="54284" y="3261566"/>
            <a:ext cx="1295676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>
              <a:defRPr sz="2500" b="0">
                <a:solidFill>
                  <a:srgbClr val="535454"/>
                </a:solidFill>
                <a:latin typeface="Barlow Bold"/>
                <a:ea typeface="Barlow Bold"/>
                <a:cs typeface="Barlow Bold"/>
                <a:sym typeface="Barlow Bold"/>
              </a:defRPr>
            </a:lvl1pPr>
          </a:lstStyle>
          <a:p>
            <a:pPr algn="r">
              <a:defRPr/>
            </a:pPr>
            <a:r>
              <a:rPr lang="en-US" sz="1800" b="1" kern="0">
                <a:latin typeface="Aptos" panose="020B0004020202020204" pitchFamily="34" charset="0"/>
              </a:rPr>
              <a:t>PROCESS FOR BUDGET TOOL</a:t>
            </a:r>
            <a:endParaRPr sz="1800" b="1" kern="0">
              <a:solidFill>
                <a:srgbClr val="262626"/>
              </a:solidFill>
              <a:latin typeface="Aptos" panose="020B0004020202020204" pitchFamily="34" charset="0"/>
            </a:endParaRP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063E8A2C-7DE9-A01E-3079-A401D7E49E36}"/>
              </a:ext>
            </a:extLst>
          </p:cNvPr>
          <p:cNvSpPr txBox="1">
            <a:spLocks/>
          </p:cNvSpPr>
          <p:nvPr/>
        </p:nvSpPr>
        <p:spPr>
          <a:xfrm>
            <a:off x="6572276" y="1235455"/>
            <a:ext cx="3750461" cy="4027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90000"/>
              <a:buFont typeface="Arial" panose="020B0604020202020204" pitchFamily="34" charset="0"/>
              <a:buNone/>
              <a:defRPr sz="2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7373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A5DB5"/>
                </a:solidFill>
                <a:effectLst/>
                <a:uLnTx/>
                <a:uFillTx/>
                <a:latin typeface="Aptos" panose="020B0004020202020204" pitchFamily="34" charset="0"/>
              </a:rPr>
              <a:t>Budget Rules</a:t>
            </a:r>
          </a:p>
        </p:txBody>
      </p:sp>
      <p:sp>
        <p:nvSpPr>
          <p:cNvPr id="59" name="Content Placeholder 9">
            <a:extLst>
              <a:ext uri="{FF2B5EF4-FFF2-40B4-BE49-F238E27FC236}">
                <a16:creationId xmlns:a16="http://schemas.microsoft.com/office/drawing/2014/main" id="{0C554E3D-F1C0-4986-5650-68F0B09F59F4}"/>
              </a:ext>
            </a:extLst>
          </p:cNvPr>
          <p:cNvSpPr txBox="1">
            <a:spLocks/>
          </p:cNvSpPr>
          <p:nvPr/>
        </p:nvSpPr>
        <p:spPr>
          <a:xfrm>
            <a:off x="6512390" y="1555261"/>
            <a:ext cx="5271707" cy="2775612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A5DB5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024128" indent="-17373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A5DB5"/>
              </a:buClr>
              <a:buSzPct val="8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/>
            <a:r>
              <a:rPr lang="en-US" sz="1800"/>
              <a:t>Provisions must be directly related to budget to comply with “Byrd rule”</a:t>
            </a:r>
          </a:p>
          <a:p>
            <a:pPr lvl="1"/>
            <a:r>
              <a:rPr lang="en-US" sz="1600"/>
              <a:t>Any senator can raise point of order aiming to strike “extraneous matters” that violate the rule</a:t>
            </a:r>
          </a:p>
          <a:p>
            <a:pPr lvl="1"/>
            <a:r>
              <a:rPr lang="en-US" sz="1600"/>
              <a:t>Presiding officer decides if point of order is sustained based on advice of parliamentarian</a:t>
            </a:r>
            <a:endParaRPr lang="en-US" sz="1600" strike="sngStrike"/>
          </a:p>
          <a:p>
            <a:pPr lvl="2"/>
            <a:r>
              <a:rPr lang="en-US" sz="1400"/>
              <a:t>Senate usually follows parliamentarian’s rulings to ensure provisions comply with the process </a:t>
            </a:r>
          </a:p>
          <a:p>
            <a:pPr lvl="1"/>
            <a:r>
              <a:rPr lang="en-US" sz="1600"/>
              <a:t>60 votes needed to waive the point of order to keep a provision in the bill</a:t>
            </a: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E66ACAD9-37AF-5BBC-5FE7-1F5394B01D1E}"/>
              </a:ext>
            </a:extLst>
          </p:cNvPr>
          <p:cNvSpPr/>
          <p:nvPr/>
        </p:nvSpPr>
        <p:spPr>
          <a:xfrm flipH="1">
            <a:off x="2247475" y="1383807"/>
            <a:ext cx="43257" cy="625303"/>
          </a:xfrm>
          <a:prstGeom prst="rect">
            <a:avLst/>
          </a:prstGeom>
          <a:solidFill>
            <a:srgbClr val="895FA8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sym typeface="Helvetica Neue Medium"/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43BF9525-7276-DE6B-7AAB-FAA47D97536E}"/>
              </a:ext>
            </a:extLst>
          </p:cNvPr>
          <p:cNvSpPr txBox="1">
            <a:spLocks/>
          </p:cNvSpPr>
          <p:nvPr/>
        </p:nvSpPr>
        <p:spPr>
          <a:xfrm>
            <a:off x="6575261" y="4391766"/>
            <a:ext cx="5271707" cy="4674724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A5DB5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024128" indent="-17373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A5DB5"/>
              </a:buClr>
              <a:buSzPct val="8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/>
            <a:r>
              <a:rPr lang="en-US" sz="1800"/>
              <a:t>Extraneous matters include provisions that:</a:t>
            </a:r>
          </a:p>
          <a:p>
            <a:pPr marL="508381" lvl="1" indent="-288925"/>
            <a:r>
              <a:rPr lang="en-US" sz="1600"/>
              <a:t>Don’t affect outlays or revenue, or have effects that are “merely incidental” to the nonbudgetary effects</a:t>
            </a:r>
          </a:p>
          <a:p>
            <a:pPr marL="508381" lvl="1" indent="-288925"/>
            <a:r>
              <a:rPr lang="en-US" sz="1600"/>
              <a:t>Don’t comply with the reconciliation instructions</a:t>
            </a:r>
          </a:p>
          <a:p>
            <a:pPr marL="508381" lvl="1" indent="-288925"/>
            <a:r>
              <a:rPr lang="en-US" sz="1600"/>
              <a:t>Increase the deficit beyond the budget window</a:t>
            </a:r>
          </a:p>
          <a:p>
            <a:pPr marL="508381" lvl="1" indent="-288925"/>
            <a:r>
              <a:rPr lang="en-US" sz="1600"/>
              <a:t>Affect Social Security</a:t>
            </a:r>
          </a:p>
          <a:p>
            <a:pPr lvl="2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3919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63D7-ED49-E549-1D86-381B934B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House, Senate Instructions Depart in Budget Resolution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51106C-6F11-C5A2-1D0F-76C7765B4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6D976-945D-5796-712E-E52F27AC0A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Source: Senate version of H. Con. Res. 14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86E582F-B027-320C-7F71-3DBF92B09A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9589"/>
          <a:stretch/>
        </p:blipFill>
        <p:spPr bwMode="auto">
          <a:xfrm>
            <a:off x="1332614" y="1298448"/>
            <a:ext cx="9526772" cy="43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1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CFA5C58-D750-DEE2-5510-9396E60CFD84}"/>
              </a:ext>
            </a:extLst>
          </p:cNvPr>
          <p:cNvCxnSpPr>
            <a:cxnSpLocks/>
          </p:cNvCxnSpPr>
          <p:nvPr/>
        </p:nvCxnSpPr>
        <p:spPr>
          <a:xfrm>
            <a:off x="3171261" y="3712764"/>
            <a:ext cx="0" cy="443551"/>
          </a:xfrm>
          <a:prstGeom prst="line">
            <a:avLst/>
          </a:prstGeom>
          <a:ln w="38100">
            <a:solidFill>
              <a:srgbClr val="8A5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7573C9-2793-C8E3-42AA-81E2B96F0678}"/>
              </a:ext>
            </a:extLst>
          </p:cNvPr>
          <p:cNvCxnSpPr>
            <a:cxnSpLocks/>
          </p:cNvCxnSpPr>
          <p:nvPr/>
        </p:nvCxnSpPr>
        <p:spPr>
          <a:xfrm>
            <a:off x="1367750" y="2916452"/>
            <a:ext cx="0" cy="443551"/>
          </a:xfrm>
          <a:prstGeom prst="line">
            <a:avLst/>
          </a:prstGeom>
          <a:ln w="38100">
            <a:solidFill>
              <a:srgbClr val="8A5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44D6EA-82BA-D4F0-2A90-9B92BF541E1F}"/>
              </a:ext>
            </a:extLst>
          </p:cNvPr>
          <p:cNvCxnSpPr>
            <a:cxnSpLocks/>
          </p:cNvCxnSpPr>
          <p:nvPr/>
        </p:nvCxnSpPr>
        <p:spPr>
          <a:xfrm>
            <a:off x="4619358" y="2916452"/>
            <a:ext cx="0" cy="224314"/>
          </a:xfrm>
          <a:prstGeom prst="line">
            <a:avLst/>
          </a:prstGeom>
          <a:ln w="38100">
            <a:solidFill>
              <a:srgbClr val="8A5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93FA67E-9F44-168A-9B1A-45B161A6AF01}"/>
              </a:ext>
            </a:extLst>
          </p:cNvPr>
          <p:cNvSpPr/>
          <p:nvPr/>
        </p:nvSpPr>
        <p:spPr>
          <a:xfrm>
            <a:off x="1519104" y="4159224"/>
            <a:ext cx="3141002" cy="1221364"/>
          </a:xfrm>
          <a:prstGeom prst="roundRect">
            <a:avLst>
              <a:gd name="adj" fmla="val 13593"/>
            </a:avLst>
          </a:prstGeom>
          <a:solidFill>
            <a:srgbClr val="E8DFF0"/>
          </a:solidFill>
          <a:ln>
            <a:solidFill>
              <a:srgbClr val="E8DF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C996C44-9A54-E572-DDB2-F7064F776897}"/>
              </a:ext>
            </a:extLst>
          </p:cNvPr>
          <p:cNvSpPr/>
          <p:nvPr/>
        </p:nvSpPr>
        <p:spPr>
          <a:xfrm>
            <a:off x="671008" y="1788965"/>
            <a:ext cx="2442104" cy="1111544"/>
          </a:xfrm>
          <a:prstGeom prst="roundRect">
            <a:avLst/>
          </a:prstGeom>
          <a:solidFill>
            <a:srgbClr val="E8DFF0"/>
          </a:solidFill>
          <a:ln>
            <a:solidFill>
              <a:srgbClr val="E8DF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35">
            <a:extLst>
              <a:ext uri="{FF2B5EF4-FFF2-40B4-BE49-F238E27FC236}">
                <a16:creationId xmlns:a16="http://schemas.microsoft.com/office/drawing/2014/main" id="{CA6B1CDE-E437-D43B-4D9A-BE58C5F7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60" y="565930"/>
            <a:ext cx="10954511" cy="685800"/>
          </a:xfrm>
        </p:spPr>
        <p:txBody>
          <a:bodyPr>
            <a:noAutofit/>
          </a:bodyPr>
          <a:lstStyle/>
          <a:p>
            <a:r>
              <a:rPr lang="en-US" sz="2800" b="1">
                <a:latin typeface="Aptos" panose="020B0004020202020204" pitchFamily="34" charset="0"/>
                <a:cs typeface="Arial" panose="020B0604020202020204" pitchFamily="34" charset="0"/>
              </a:rPr>
              <a:t>Debt Limit Adds Time Crunch to GOP Budget Plan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9BD62EE-1922-E98C-57EE-60C48C930D16}"/>
              </a:ext>
            </a:extLst>
          </p:cNvPr>
          <p:cNvCxnSpPr>
            <a:cxnSpLocks/>
          </p:cNvCxnSpPr>
          <p:nvPr/>
        </p:nvCxnSpPr>
        <p:spPr>
          <a:xfrm>
            <a:off x="891919" y="3360003"/>
            <a:ext cx="6425666" cy="0"/>
          </a:xfrm>
          <a:prstGeom prst="straightConnector1">
            <a:avLst/>
          </a:prstGeom>
          <a:ln w="76200">
            <a:solidFill>
              <a:srgbClr val="8A5DB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3DB7446-8185-DAE7-E74B-34561698CCFF}"/>
              </a:ext>
            </a:extLst>
          </p:cNvPr>
          <p:cNvSpPr txBox="1"/>
          <p:nvPr/>
        </p:nvSpPr>
        <p:spPr>
          <a:xfrm>
            <a:off x="716726" y="1877416"/>
            <a:ext cx="23672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January: </a:t>
            </a: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Debt limit reinstated; Treasury begins taking extraordinary measures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C9BD4AE-520A-F874-3904-31483E622138}"/>
              </a:ext>
            </a:extLst>
          </p:cNvPr>
          <p:cNvSpPr/>
          <p:nvPr/>
        </p:nvSpPr>
        <p:spPr>
          <a:xfrm>
            <a:off x="3459908" y="1788965"/>
            <a:ext cx="3429129" cy="1116442"/>
          </a:xfrm>
          <a:prstGeom prst="roundRect">
            <a:avLst/>
          </a:prstGeom>
          <a:solidFill>
            <a:srgbClr val="E8DFF0"/>
          </a:solidFill>
          <a:ln>
            <a:solidFill>
              <a:srgbClr val="E8DF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F9CF2-BC31-E8ED-7E5F-9BAF3E906B4D}"/>
              </a:ext>
            </a:extLst>
          </p:cNvPr>
          <p:cNvSpPr txBox="1"/>
          <p:nvPr/>
        </p:nvSpPr>
        <p:spPr>
          <a:xfrm>
            <a:off x="3537505" y="1877209"/>
            <a:ext cx="32676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Tx/>
              <a:buNone/>
              <a:tabLst/>
              <a:defRPr/>
            </a:pPr>
            <a:r>
              <a:rPr lang="en-US" sz="1400" b="1" kern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May to October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rPr>
              <a:t>Treasury exhausts borrowing authority according to projections; timeline uncertain due to fluctuations in revenue and spending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92D365-6FCF-90AF-67E6-A7FB165F7B96}"/>
              </a:ext>
            </a:extLst>
          </p:cNvPr>
          <p:cNvSpPr txBox="1"/>
          <p:nvPr/>
        </p:nvSpPr>
        <p:spPr>
          <a:xfrm>
            <a:off x="1570068" y="4275784"/>
            <a:ext cx="31004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Early April: </a:t>
            </a:r>
            <a:r>
              <a:rPr lang="en-US" sz="1400" kern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GOP goal to get budget resolution adopted by both chambers; House and Senate set for two-week recess after April 11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0A9BB-6BD2-CED2-334C-F23351750D10}"/>
              </a:ext>
            </a:extLst>
          </p:cNvPr>
          <p:cNvSpPr txBox="1"/>
          <p:nvPr/>
        </p:nvSpPr>
        <p:spPr>
          <a:xfrm>
            <a:off x="1263261" y="3409340"/>
            <a:ext cx="605432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        Feb       Mar       April       May       June       July       Aug       Sept       Oct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7E4BEE-3911-D126-BE7D-8023DA739DE4}"/>
              </a:ext>
            </a:extLst>
          </p:cNvPr>
          <p:cNvCxnSpPr>
            <a:cxnSpLocks/>
          </p:cNvCxnSpPr>
          <p:nvPr/>
        </p:nvCxnSpPr>
        <p:spPr>
          <a:xfrm>
            <a:off x="3768392" y="3712764"/>
            <a:ext cx="0" cy="297083"/>
          </a:xfrm>
          <a:prstGeom prst="line">
            <a:avLst/>
          </a:prstGeom>
          <a:ln w="38100">
            <a:solidFill>
              <a:srgbClr val="8A5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B7561-62FC-DCB4-0D82-36EDD915632D}"/>
              </a:ext>
            </a:extLst>
          </p:cNvPr>
          <p:cNvCxnSpPr>
            <a:cxnSpLocks/>
          </p:cNvCxnSpPr>
          <p:nvPr/>
        </p:nvCxnSpPr>
        <p:spPr>
          <a:xfrm flipH="1">
            <a:off x="3750724" y="4009847"/>
            <a:ext cx="2456342" cy="0"/>
          </a:xfrm>
          <a:prstGeom prst="line">
            <a:avLst/>
          </a:prstGeom>
          <a:ln w="38100">
            <a:solidFill>
              <a:srgbClr val="8A5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EA77C6-8912-5227-2E29-7602B2D3D7B4}"/>
              </a:ext>
            </a:extLst>
          </p:cNvPr>
          <p:cNvCxnSpPr>
            <a:cxnSpLocks/>
          </p:cNvCxnSpPr>
          <p:nvPr/>
        </p:nvCxnSpPr>
        <p:spPr>
          <a:xfrm>
            <a:off x="6190700" y="4010682"/>
            <a:ext cx="0" cy="297083"/>
          </a:xfrm>
          <a:prstGeom prst="line">
            <a:avLst/>
          </a:prstGeom>
          <a:ln w="38100">
            <a:solidFill>
              <a:srgbClr val="8A5D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98B80A-B44F-A78E-BA7F-653D212E13BD}"/>
              </a:ext>
            </a:extLst>
          </p:cNvPr>
          <p:cNvSpPr/>
          <p:nvPr/>
        </p:nvSpPr>
        <p:spPr>
          <a:xfrm>
            <a:off x="4936967" y="4152386"/>
            <a:ext cx="2216130" cy="1212526"/>
          </a:xfrm>
          <a:prstGeom prst="roundRect">
            <a:avLst>
              <a:gd name="adj" fmla="val 13593"/>
            </a:avLst>
          </a:prstGeom>
          <a:solidFill>
            <a:srgbClr val="E8DFF0"/>
          </a:solidFill>
          <a:ln>
            <a:solidFill>
              <a:srgbClr val="E8DF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1B277F-2EBD-7AF6-E3E1-790A85B5222F}"/>
              </a:ext>
            </a:extLst>
          </p:cNvPr>
          <p:cNvSpPr txBox="1"/>
          <p:nvPr/>
        </p:nvSpPr>
        <p:spPr>
          <a:xfrm>
            <a:off x="5021729" y="4268808"/>
            <a:ext cx="21313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May 9: </a:t>
            </a:r>
            <a:r>
              <a:rPr lang="en-US" sz="1400" kern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Deadline for committees to finalize instructions; debt-limit</a:t>
            </a:r>
            <a:r>
              <a:rPr lang="en-US" sz="1400" kern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>
                <a:latin typeface="Aptos" panose="020B0004020202020204" pitchFamily="34" charset="0"/>
                <a:cs typeface="Arial" panose="020B0604020202020204" pitchFamily="34" charset="0"/>
              </a:rPr>
              <a:t>bill</a:t>
            </a:r>
            <a:r>
              <a:rPr lang="en-US" sz="1400" kern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due May 16 in Senate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6DB26F-735B-3795-D81B-D9C102170D81}"/>
              </a:ext>
            </a:extLst>
          </p:cNvPr>
          <p:cNvSpPr/>
          <p:nvPr/>
        </p:nvSpPr>
        <p:spPr>
          <a:xfrm>
            <a:off x="7745845" y="1804642"/>
            <a:ext cx="3625779" cy="38138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ptos" panose="020B00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B3B7CE6-E11F-B750-C9E8-435A7609E8F4}"/>
              </a:ext>
            </a:extLst>
          </p:cNvPr>
          <p:cNvSpPr txBox="1">
            <a:spLocks/>
          </p:cNvSpPr>
          <p:nvPr/>
        </p:nvSpPr>
        <p:spPr>
          <a:xfrm>
            <a:off x="7872847" y="1789887"/>
            <a:ext cx="3498779" cy="3794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sz="1800"/>
              <a:t>Debt Limit Dynamics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8A7DE3-4F05-AEF9-580A-098C6492F9AE}"/>
              </a:ext>
            </a:extLst>
          </p:cNvPr>
          <p:cNvSpPr txBox="1">
            <a:spLocks/>
          </p:cNvSpPr>
          <p:nvPr/>
        </p:nvSpPr>
        <p:spPr>
          <a:xfrm>
            <a:off x="7584056" y="2173376"/>
            <a:ext cx="3787568" cy="2493194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System Font Regular"/>
              <a:buChar char="–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A5DB5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024128" indent="-17373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A5DB5"/>
              </a:buClr>
              <a:buSzPct val="8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lvl="1"/>
            <a:r>
              <a:rPr lang="en-US" sz="1400">
                <a:solidFill>
                  <a:srgbClr val="000000"/>
                </a:solidFill>
                <a:latin typeface="Aptos"/>
              </a:rPr>
              <a:t>GOP leaders want to raise debt limit through reconciliation to avoid relying on Democratic votes</a:t>
            </a:r>
          </a:p>
          <a:p>
            <a:pPr marL="642557" lvl="2"/>
            <a:r>
              <a:rPr lang="en-US" sz="1200">
                <a:latin typeface="Aptos"/>
              </a:rPr>
              <a:t>House Minority Leader Hakeem Jeffries (D-N.Y.) </a:t>
            </a:r>
            <a:r>
              <a:rPr lang="en-US" sz="1200">
                <a:latin typeface="Aptos"/>
                <a:hlinkClick r:id="rId2"/>
              </a:rPr>
              <a:t>indicated</a:t>
            </a:r>
            <a:r>
              <a:rPr lang="en-US" sz="1200">
                <a:latin typeface="Aptos"/>
              </a:rPr>
              <a:t> Democrats won’t help GOP raise the debt limit without concessions</a:t>
            </a:r>
          </a:p>
          <a:p>
            <a:pPr marL="404813" lvl="1"/>
            <a:r>
              <a:rPr lang="en-US" sz="1400">
                <a:latin typeface="Aptos"/>
              </a:rPr>
              <a:t>Senate plan 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would allow the debt-limit hike to be voted on </a:t>
            </a:r>
            <a:r>
              <a:rPr lang="en-US" sz="1400">
                <a:solidFill>
                  <a:srgbClr val="000000"/>
                </a:solidFill>
                <a:latin typeface="Aptos"/>
                <a:hlinkClick r:id="rId3"/>
              </a:rPr>
              <a:t>separately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 if reconciliation doesn’t get done in time</a:t>
            </a:r>
          </a:p>
          <a:p>
            <a:pPr marL="642557" lvl="2"/>
            <a:r>
              <a:rPr lang="en-US" sz="1200">
                <a:solidFill>
                  <a:srgbClr val="000000"/>
                </a:solidFill>
                <a:latin typeface="Aptos"/>
              </a:rPr>
              <a:t>Thune previously wanted a </a:t>
            </a:r>
            <a:r>
              <a:rPr lang="en-US" sz="1200">
                <a:solidFill>
                  <a:srgbClr val="000000"/>
                </a:solidFill>
                <a:latin typeface="Aptos"/>
                <a:hlinkClick r:id="rId4"/>
              </a:rPr>
              <a:t>separate debt limit bill</a:t>
            </a:r>
            <a:r>
              <a:rPr lang="en-US" sz="1200">
                <a:solidFill>
                  <a:srgbClr val="000000"/>
                </a:solidFill>
                <a:latin typeface="Aptos"/>
              </a:rPr>
              <a:t> to put Democrats on the record</a:t>
            </a:r>
          </a:p>
          <a:p>
            <a:pPr marL="404813" lvl="1"/>
            <a:r>
              <a:rPr lang="en-US" sz="1400">
                <a:solidFill>
                  <a:srgbClr val="000000"/>
                </a:solidFill>
                <a:latin typeface="Aptos"/>
              </a:rPr>
              <a:t>US debt default would be unprecedented and could rock world economy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2AE024-9D48-DCB8-76C8-B07488E1BF0D}"/>
              </a:ext>
            </a:extLst>
          </p:cNvPr>
          <p:cNvGrpSpPr/>
          <p:nvPr/>
        </p:nvGrpSpPr>
        <p:grpSpPr>
          <a:xfrm>
            <a:off x="3750724" y="3115235"/>
            <a:ext cx="2848840" cy="224314"/>
            <a:chOff x="3717476" y="3115235"/>
            <a:chExt cx="2848840" cy="22431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054483-EA1F-CBC0-A169-0306B7FD32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7476" y="3131269"/>
              <a:ext cx="2848840" cy="6958"/>
            </a:xfrm>
            <a:prstGeom prst="line">
              <a:avLst/>
            </a:prstGeom>
            <a:ln w="38100">
              <a:solidFill>
                <a:srgbClr val="8A5D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0E6C40D-CAAE-05B5-EC63-75BE16F24D90}"/>
                </a:ext>
              </a:extLst>
            </p:cNvPr>
            <p:cNvCxnSpPr>
              <a:cxnSpLocks/>
            </p:cNvCxnSpPr>
            <p:nvPr/>
          </p:nvCxnSpPr>
          <p:spPr>
            <a:xfrm>
              <a:off x="3730176" y="3115235"/>
              <a:ext cx="0" cy="224314"/>
            </a:xfrm>
            <a:prstGeom prst="line">
              <a:avLst/>
            </a:prstGeom>
            <a:ln w="38100">
              <a:solidFill>
                <a:srgbClr val="8A5D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C2C763D-6376-CDC0-A6DC-36F1A52B324A}"/>
                </a:ext>
              </a:extLst>
            </p:cNvPr>
            <p:cNvCxnSpPr>
              <a:cxnSpLocks/>
            </p:cNvCxnSpPr>
            <p:nvPr/>
          </p:nvCxnSpPr>
          <p:spPr>
            <a:xfrm>
              <a:off x="6566316" y="3115235"/>
              <a:ext cx="0" cy="224314"/>
            </a:xfrm>
            <a:prstGeom prst="line">
              <a:avLst/>
            </a:prstGeom>
            <a:ln w="38100">
              <a:solidFill>
                <a:srgbClr val="8A5D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599C099-B7BF-E25A-0182-259CC7F96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50" y="6243420"/>
            <a:ext cx="6954837" cy="365125"/>
          </a:xfrm>
        </p:spPr>
        <p:txBody>
          <a:bodyPr/>
          <a:lstStyle/>
          <a:p>
            <a:r>
              <a:rPr lang="en-US"/>
              <a:t>Source: </a:t>
            </a:r>
            <a:r>
              <a:rPr lang="en-US">
                <a:hlinkClick r:id="rId5"/>
              </a:rPr>
              <a:t>BGOV OnPoint: Debt Limit Deadline Accelerates GOP Budget Plans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2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056E0-DECE-6E8B-D3E7-3E53C705E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377">
            <a:extLst>
              <a:ext uri="{FF2B5EF4-FFF2-40B4-BE49-F238E27FC236}">
                <a16:creationId xmlns:a16="http://schemas.microsoft.com/office/drawing/2014/main" id="{2564EDF1-A856-C9DB-A456-69F0B25FD8C5}"/>
              </a:ext>
            </a:extLst>
          </p:cNvPr>
          <p:cNvSpPr/>
          <p:nvPr/>
        </p:nvSpPr>
        <p:spPr>
          <a:xfrm>
            <a:off x="688182" y="1250431"/>
            <a:ext cx="1886060" cy="417435"/>
          </a:xfrm>
          <a:prstGeom prst="rect">
            <a:avLst/>
          </a:prstGeom>
          <a:solidFill>
            <a:srgbClr val="F2ED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7DDB6F0A-B853-1B0B-814C-E35AB05C3C87}"/>
              </a:ext>
            </a:extLst>
          </p:cNvPr>
          <p:cNvSpPr/>
          <p:nvPr/>
        </p:nvSpPr>
        <p:spPr>
          <a:xfrm>
            <a:off x="6820910" y="1296062"/>
            <a:ext cx="2425981" cy="422755"/>
          </a:xfrm>
          <a:prstGeom prst="rect">
            <a:avLst/>
          </a:prstGeom>
          <a:solidFill>
            <a:srgbClr val="F2ED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2FE1F-985B-A683-D155-1613055D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12648"/>
            <a:ext cx="10951464" cy="441048"/>
          </a:xfrm>
        </p:spPr>
        <p:txBody>
          <a:bodyPr/>
          <a:lstStyle/>
          <a:p>
            <a:r>
              <a:rPr lang="en-US" sz="2800" b="1"/>
              <a:t>Roundup of Trump’s Active and Proposed Tariffs</a:t>
            </a:r>
            <a:br>
              <a:rPr lang="en-US" sz="2800" b="1"/>
            </a:b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8269EC-3BEE-D979-94CB-D88E2DD0D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z="900" smtClean="0">
                <a:solidFill>
                  <a:schemeClr val="tx1"/>
                </a:solidFill>
              </a:rPr>
              <a:pPr/>
              <a:t>13</a:t>
            </a:fld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458" name="Text Placeholder 6">
            <a:extLst>
              <a:ext uri="{FF2B5EF4-FFF2-40B4-BE49-F238E27FC236}">
                <a16:creationId xmlns:a16="http://schemas.microsoft.com/office/drawing/2014/main" id="{86F16F8F-9330-FA14-CC9E-8AD3878ED6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50" y="6243420"/>
            <a:ext cx="7992556" cy="365125"/>
          </a:xfrm>
        </p:spPr>
        <p:txBody>
          <a:bodyPr>
            <a:noAutofit/>
          </a:bodyPr>
          <a:lstStyle/>
          <a:p>
            <a:r>
              <a:rPr lang="en-US"/>
              <a:t>Note: USMCA — United States-Canada-Mexico Agreement, which replaced NAFTA and was negotiated and ratified during Trump’s first term.</a:t>
            </a:r>
          </a:p>
          <a:p>
            <a:r>
              <a:rPr lang="en-US"/>
              <a:t>Sources: White House April 2 </a:t>
            </a:r>
            <a:r>
              <a:rPr lang="en-US">
                <a:hlinkClick r:id="rId3"/>
              </a:rPr>
              <a:t>executive order</a:t>
            </a:r>
            <a:r>
              <a:rPr lang="en-US"/>
              <a:t>; “</a:t>
            </a:r>
            <a:r>
              <a:rPr lang="en-US">
                <a:hlinkClick r:id="rId4"/>
              </a:rPr>
              <a:t>Tracking Every Trump Tariff and Its Economic Effect</a:t>
            </a:r>
            <a:r>
              <a:rPr lang="en-US"/>
              <a:t>,” Bloomberg News; “</a:t>
            </a:r>
            <a:r>
              <a:rPr lang="en-US">
                <a:hlinkClick r:id="rId5"/>
              </a:rPr>
              <a:t>Trump’s Trade War Timeline 2.0</a:t>
            </a:r>
            <a:r>
              <a:rPr lang="en-US"/>
              <a:t>,” Peterson Institute for International Economics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F93C53-BA20-E296-9C0D-D99B5E71C24D}"/>
              </a:ext>
            </a:extLst>
          </p:cNvPr>
          <p:cNvSpPr txBox="1"/>
          <p:nvPr/>
        </p:nvSpPr>
        <p:spPr>
          <a:xfrm>
            <a:off x="800985" y="1298114"/>
            <a:ext cx="177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Aptos" panose="020B0004020202020204" pitchFamily="34" charset="0"/>
              </a:rPr>
              <a:t>Currently in Effect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69260F47-F637-5E23-AEA9-3A3D00A46E80}"/>
              </a:ext>
            </a:extLst>
          </p:cNvPr>
          <p:cNvSpPr txBox="1">
            <a:spLocks/>
          </p:cNvSpPr>
          <p:nvPr/>
        </p:nvSpPr>
        <p:spPr>
          <a:xfrm>
            <a:off x="4603872" y="3504252"/>
            <a:ext cx="1943771" cy="2482502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None/>
              <a:defRPr/>
            </a:pPr>
            <a:r>
              <a:rPr lang="en-US" sz="1400" b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20% 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tariff on </a:t>
            </a:r>
            <a:r>
              <a:rPr lang="en-US" sz="1400" b="1">
                <a:solidFill>
                  <a:srgbClr val="895DB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Chinese goods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in addition to tariffs still in effect from Trump’s first term, which is in addition to latest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reciprocal tariff</a:t>
            </a:r>
          </a:p>
          <a:p>
            <a:pPr marL="0" indent="0">
              <a:lnSpc>
                <a:spcPct val="105000"/>
              </a:lnSpc>
              <a:spcBef>
                <a:spcPts val="500"/>
              </a:spcBef>
              <a:spcAft>
                <a:spcPts val="500"/>
              </a:spcAft>
              <a:buClr>
                <a:srgbClr val="8A5DB5"/>
              </a:buClr>
              <a:buNone/>
              <a:defRPr/>
            </a:pP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Trump also closed the “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  <a:hlinkClick r:id="rId6"/>
              </a:rPr>
              <a:t>de minimis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” loophole  for low-value goods from China, Hong Kong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4018603-7715-174D-3B4E-897E1DECBCFA}"/>
              </a:ext>
            </a:extLst>
          </p:cNvPr>
          <p:cNvSpPr/>
          <p:nvPr/>
        </p:nvSpPr>
        <p:spPr>
          <a:xfrm>
            <a:off x="3904434" y="3500208"/>
            <a:ext cx="556370" cy="556370"/>
          </a:xfrm>
          <a:prstGeom prst="ellipse">
            <a:avLst/>
          </a:prstGeom>
          <a:solidFill>
            <a:srgbClr val="895DB4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Graphic 45" descr="Star with solid fill">
            <a:extLst>
              <a:ext uri="{FF2B5EF4-FFF2-40B4-BE49-F238E27FC236}">
                <a16:creationId xmlns:a16="http://schemas.microsoft.com/office/drawing/2014/main" id="{34F918BC-703C-69A0-6AE3-76C9DEFFFE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54966" y="3623470"/>
            <a:ext cx="275036" cy="275036"/>
          </a:xfrm>
          <a:prstGeom prst="rect">
            <a:avLst/>
          </a:prstGeom>
        </p:spPr>
      </p:pic>
      <p:pic>
        <p:nvPicPr>
          <p:cNvPr id="47" name="Graphic 46" descr="Star with solid fill">
            <a:extLst>
              <a:ext uri="{FF2B5EF4-FFF2-40B4-BE49-F238E27FC236}">
                <a16:creationId xmlns:a16="http://schemas.microsoft.com/office/drawing/2014/main" id="{F9EC7AA4-C6C4-EE59-05B8-E422CA8C5B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089862">
            <a:off x="4173089" y="3556931"/>
            <a:ext cx="109728" cy="109728"/>
          </a:xfrm>
          <a:prstGeom prst="rect">
            <a:avLst/>
          </a:prstGeom>
        </p:spPr>
      </p:pic>
      <p:pic>
        <p:nvPicPr>
          <p:cNvPr id="48" name="Graphic 47" descr="Star with solid fill">
            <a:extLst>
              <a:ext uri="{FF2B5EF4-FFF2-40B4-BE49-F238E27FC236}">
                <a16:creationId xmlns:a16="http://schemas.microsoft.com/office/drawing/2014/main" id="{3A598F0F-0E11-7C27-555C-76B0E5FDAF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278547">
            <a:off x="4271161" y="3639276"/>
            <a:ext cx="109728" cy="109728"/>
          </a:xfrm>
          <a:prstGeom prst="rect">
            <a:avLst/>
          </a:prstGeom>
        </p:spPr>
      </p:pic>
      <p:pic>
        <p:nvPicPr>
          <p:cNvPr id="49" name="Graphic 48" descr="Star with solid fill">
            <a:extLst>
              <a:ext uri="{FF2B5EF4-FFF2-40B4-BE49-F238E27FC236}">
                <a16:creationId xmlns:a16="http://schemas.microsoft.com/office/drawing/2014/main" id="{D37EF90D-8C9F-0ACA-06FA-976C6DF5FD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6168" y="3769300"/>
            <a:ext cx="109727" cy="109728"/>
          </a:xfrm>
          <a:prstGeom prst="rect">
            <a:avLst/>
          </a:prstGeom>
        </p:spPr>
      </p:pic>
      <p:pic>
        <p:nvPicPr>
          <p:cNvPr id="50" name="Graphic 49" descr="Star with solid fill">
            <a:extLst>
              <a:ext uri="{FF2B5EF4-FFF2-40B4-BE49-F238E27FC236}">
                <a16:creationId xmlns:a16="http://schemas.microsoft.com/office/drawing/2014/main" id="{3DCC6FD6-B9D5-9D66-A819-B5F8716462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53278">
            <a:off x="4192929" y="3865497"/>
            <a:ext cx="109728" cy="109728"/>
          </a:xfrm>
          <a:prstGeom prst="rect">
            <a:avLst/>
          </a:prstGeom>
        </p:spPr>
      </p:pic>
      <p:sp>
        <p:nvSpPr>
          <p:cNvPr id="96" name="Text Placeholder 7">
            <a:extLst>
              <a:ext uri="{FF2B5EF4-FFF2-40B4-BE49-F238E27FC236}">
                <a16:creationId xmlns:a16="http://schemas.microsoft.com/office/drawing/2014/main" id="{2A8AC3CB-D93A-9E09-E619-4D25C690CF31}"/>
              </a:ext>
            </a:extLst>
          </p:cNvPr>
          <p:cNvSpPr txBox="1">
            <a:spLocks/>
          </p:cNvSpPr>
          <p:nvPr/>
        </p:nvSpPr>
        <p:spPr>
          <a:xfrm>
            <a:off x="1612150" y="5038658"/>
            <a:ext cx="2313963" cy="599678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en-US" sz="1400" b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25% 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tariff</a:t>
            </a:r>
            <a:r>
              <a:rPr lang="en-US" sz="1400" b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on </a:t>
            </a:r>
            <a:r>
              <a:rPr lang="en-US" sz="1400" b="1">
                <a:solidFill>
                  <a:srgbClr val="895DB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non-USMCA Canadian and Mexican goods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with a lower </a:t>
            </a:r>
            <a:r>
              <a:rPr lang="en-US" sz="1400" b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10%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tariff for Canadian energy and potash from both countries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F088AC2-519A-3053-5E05-D0A752021287}"/>
              </a:ext>
            </a:extLst>
          </p:cNvPr>
          <p:cNvSpPr/>
          <p:nvPr/>
        </p:nvSpPr>
        <p:spPr>
          <a:xfrm flipH="1">
            <a:off x="6774472" y="1300399"/>
            <a:ext cx="45719" cy="4704994"/>
          </a:xfrm>
          <a:prstGeom prst="rect">
            <a:avLst/>
          </a:prstGeom>
          <a:solidFill>
            <a:srgbClr val="895D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9AC91AC-95FF-3DEC-B101-A9CAE4B2E2E4}"/>
              </a:ext>
            </a:extLst>
          </p:cNvPr>
          <p:cNvSpPr txBox="1"/>
          <p:nvPr/>
        </p:nvSpPr>
        <p:spPr>
          <a:xfrm>
            <a:off x="6932428" y="1349063"/>
            <a:ext cx="2314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Aptos" panose="020B0004020202020204" pitchFamily="34" charset="0"/>
              </a:rPr>
              <a:t>Other Pending Proposals</a:t>
            </a:r>
          </a:p>
        </p:txBody>
      </p:sp>
      <p:sp>
        <p:nvSpPr>
          <p:cNvPr id="196" name="Text Placeholder 7">
            <a:extLst>
              <a:ext uri="{FF2B5EF4-FFF2-40B4-BE49-F238E27FC236}">
                <a16:creationId xmlns:a16="http://schemas.microsoft.com/office/drawing/2014/main" id="{92E89C20-7798-190F-6F4D-AFBD0ACC9233}"/>
              </a:ext>
            </a:extLst>
          </p:cNvPr>
          <p:cNvSpPr txBox="1">
            <a:spLocks/>
          </p:cNvSpPr>
          <p:nvPr/>
        </p:nvSpPr>
        <p:spPr>
          <a:xfrm>
            <a:off x="1617093" y="1900921"/>
            <a:ext cx="4970959" cy="1506772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500"/>
              </a:spcBef>
              <a:spcAft>
                <a:spcPts val="250"/>
              </a:spcAft>
              <a:buFont typeface="Arial" panose="020B0604020202020204" pitchFamily="34" charset="0"/>
              <a:buNone/>
              <a:defRPr/>
            </a:pPr>
            <a:r>
              <a:rPr lang="en-US" sz="1400" b="1">
                <a:latin typeface="Aptos" panose="020B0004020202020204" pitchFamily="34" charset="0"/>
                <a:cs typeface="Arial" panose="020B0604020202020204" pitchFamily="34" charset="0"/>
              </a:rPr>
              <a:t>Between 10% and 50%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  <a:hlinkClick r:id="rId11"/>
              </a:rPr>
              <a:t>reciprocal tariffs</a:t>
            </a:r>
            <a:r>
              <a:rPr lang="en-US" sz="1400" b="1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on</a:t>
            </a:r>
            <a:r>
              <a:rPr lang="en-US" sz="1400" b="1">
                <a:solidFill>
                  <a:srgbClr val="895DB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more than 180 countries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, with exemptions for:</a:t>
            </a:r>
          </a:p>
          <a:p>
            <a:pPr>
              <a:lnSpc>
                <a:spcPct val="95000"/>
              </a:lnSpc>
              <a:spcBef>
                <a:spcPts val="500"/>
              </a:spcBef>
              <a:buClr>
                <a:srgbClr val="8A5DB5"/>
              </a:buClr>
              <a:defRPr/>
            </a:pP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Products from Canada and Mexico and those already subject to tariffs, such as steel and automobiles</a:t>
            </a:r>
          </a:p>
          <a:p>
            <a:pPr>
              <a:lnSpc>
                <a:spcPct val="95000"/>
              </a:lnSpc>
              <a:spcBef>
                <a:spcPts val="500"/>
              </a:spcBef>
              <a:buClr>
                <a:srgbClr val="8A5DB5"/>
              </a:buClr>
              <a:defRPr/>
            </a:pP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Pharmaceuticals, semiconductors, copper, and lumber, which could face future tariffs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695DC690-6240-EDC3-1EA9-E97E2B52A003}"/>
              </a:ext>
            </a:extLst>
          </p:cNvPr>
          <p:cNvSpPr/>
          <p:nvPr/>
        </p:nvSpPr>
        <p:spPr>
          <a:xfrm>
            <a:off x="890414" y="1925612"/>
            <a:ext cx="556370" cy="556370"/>
          </a:xfrm>
          <a:prstGeom prst="ellipse">
            <a:avLst/>
          </a:prstGeom>
          <a:solidFill>
            <a:srgbClr val="895DB4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2" name="Graphic 201" descr="Tax outline">
            <a:extLst>
              <a:ext uri="{FF2B5EF4-FFF2-40B4-BE49-F238E27FC236}">
                <a16:creationId xmlns:a16="http://schemas.microsoft.com/office/drawing/2014/main" id="{7C47C7C8-5824-7C93-29C7-B0C488FBA8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3027" y="1961947"/>
            <a:ext cx="472270" cy="472270"/>
          </a:xfrm>
          <a:prstGeom prst="rect">
            <a:avLst/>
          </a:prstGeom>
        </p:spPr>
      </p:pic>
      <p:sp>
        <p:nvSpPr>
          <p:cNvPr id="201" name="Text Placeholder 7">
            <a:extLst>
              <a:ext uri="{FF2B5EF4-FFF2-40B4-BE49-F238E27FC236}">
                <a16:creationId xmlns:a16="http://schemas.microsoft.com/office/drawing/2014/main" id="{1C1D1F70-9238-1E11-0240-13FD645FFB21}"/>
              </a:ext>
            </a:extLst>
          </p:cNvPr>
          <p:cNvSpPr txBox="1">
            <a:spLocks/>
          </p:cNvSpPr>
          <p:nvPr/>
        </p:nvSpPr>
        <p:spPr>
          <a:xfrm>
            <a:off x="1609558" y="3535803"/>
            <a:ext cx="1969728" cy="68236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en-US" sz="1400" b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25%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tariff on </a:t>
            </a:r>
            <a:r>
              <a:rPr lang="en-US" sz="1400" b="1">
                <a:solidFill>
                  <a:srgbClr val="895DB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steel, aluminum, and vehicles and automotive parts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, with 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  <a:hlinkClick r:id="rId14"/>
              </a:rPr>
              <a:t>exceptions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for USMCA-compliant parts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43B10D6B-7797-BC61-2137-6CD73A655CBD}"/>
              </a:ext>
            </a:extLst>
          </p:cNvPr>
          <p:cNvSpPr/>
          <p:nvPr/>
        </p:nvSpPr>
        <p:spPr>
          <a:xfrm>
            <a:off x="894753" y="3490912"/>
            <a:ext cx="556370" cy="556370"/>
          </a:xfrm>
          <a:prstGeom prst="ellipse">
            <a:avLst/>
          </a:prstGeom>
          <a:solidFill>
            <a:srgbClr val="895DB4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" name="Graphic 203" descr="Car Mechanic outline">
            <a:extLst>
              <a:ext uri="{FF2B5EF4-FFF2-40B4-BE49-F238E27FC236}">
                <a16:creationId xmlns:a16="http://schemas.microsoft.com/office/drawing/2014/main" id="{2360B7D1-F937-3B23-9019-62456467E6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t="32077"/>
          <a:stretch/>
        </p:blipFill>
        <p:spPr>
          <a:xfrm>
            <a:off x="904887" y="3676084"/>
            <a:ext cx="293065" cy="198599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539E502-23E2-60AC-1148-5163908BCD79}"/>
              </a:ext>
            </a:extLst>
          </p:cNvPr>
          <p:cNvSpPr txBox="1">
            <a:spLocks/>
          </p:cNvSpPr>
          <p:nvPr/>
        </p:nvSpPr>
        <p:spPr>
          <a:xfrm>
            <a:off x="7771250" y="3463616"/>
            <a:ext cx="2651611" cy="832560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en-US" sz="1400" b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25%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tariff on </a:t>
            </a:r>
            <a:r>
              <a:rPr lang="en-US" sz="1400" b="1">
                <a:solidFill>
                  <a:srgbClr val="895DB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imports from countries that buy oil from Venezuela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  <a:hlinkClick r:id="rId17"/>
              </a:rPr>
              <a:t>mainly affecting China</a:t>
            </a:r>
            <a:endParaRPr lang="en-US" sz="1400" b="1" strike="sngStrike">
              <a:solidFill>
                <a:srgbClr val="FF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886E7F-C5D0-B88A-3216-D4BB9DFEE287}"/>
              </a:ext>
            </a:extLst>
          </p:cNvPr>
          <p:cNvSpPr/>
          <p:nvPr/>
        </p:nvSpPr>
        <p:spPr>
          <a:xfrm>
            <a:off x="7031804" y="3440698"/>
            <a:ext cx="556370" cy="556370"/>
          </a:xfrm>
          <a:prstGeom prst="ellipse">
            <a:avLst/>
          </a:prstGeom>
          <a:solidFill>
            <a:srgbClr val="895DB4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 descr="Oil Barrel outline">
            <a:extLst>
              <a:ext uri="{FF2B5EF4-FFF2-40B4-BE49-F238E27FC236}">
                <a16:creationId xmlns:a16="http://schemas.microsoft.com/office/drawing/2014/main" id="{4D929ED0-05C0-0515-8E39-80FA4529DA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9687" t="9412" r="20136" b="9333"/>
          <a:stretch/>
        </p:blipFill>
        <p:spPr>
          <a:xfrm>
            <a:off x="7220546" y="3645278"/>
            <a:ext cx="184381" cy="248965"/>
          </a:xfrm>
          <a:prstGeom prst="rect">
            <a:avLst/>
          </a:prstGeom>
        </p:spPr>
      </p:pic>
      <p:pic>
        <p:nvPicPr>
          <p:cNvPr id="11" name="Graphic 10" descr="Star with solid fill">
            <a:extLst>
              <a:ext uri="{FF2B5EF4-FFF2-40B4-BE49-F238E27FC236}">
                <a16:creationId xmlns:a16="http://schemas.microsoft.com/office/drawing/2014/main" id="{3401C6E3-575D-6F39-BA51-F19AEE999B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85682" y="3701347"/>
            <a:ext cx="64007" cy="64008"/>
          </a:xfrm>
          <a:prstGeom prst="rect">
            <a:avLst/>
          </a:prstGeom>
        </p:spPr>
      </p:pic>
      <p:pic>
        <p:nvPicPr>
          <p:cNvPr id="12" name="Graphic 11" descr="Star with solid fill">
            <a:extLst>
              <a:ext uri="{FF2B5EF4-FFF2-40B4-BE49-F238E27FC236}">
                <a16:creationId xmlns:a16="http://schemas.microsoft.com/office/drawing/2014/main" id="{A88D203C-3593-1251-168A-D99A8CC432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03966" y="3613274"/>
            <a:ext cx="64007" cy="64008"/>
          </a:xfrm>
          <a:prstGeom prst="rect">
            <a:avLst/>
          </a:prstGeom>
        </p:spPr>
      </p:pic>
      <p:pic>
        <p:nvPicPr>
          <p:cNvPr id="13" name="Graphic 12" descr="Star with solid fill">
            <a:extLst>
              <a:ext uri="{FF2B5EF4-FFF2-40B4-BE49-F238E27FC236}">
                <a16:creationId xmlns:a16="http://schemas.microsoft.com/office/drawing/2014/main" id="{444583CE-FE0B-7D2A-5002-884CD53E347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150302" y="3541915"/>
            <a:ext cx="64007" cy="64008"/>
          </a:xfrm>
          <a:prstGeom prst="rect">
            <a:avLst/>
          </a:prstGeom>
        </p:spPr>
      </p:pic>
      <p:pic>
        <p:nvPicPr>
          <p:cNvPr id="14" name="Graphic 13" descr="Star with solid fill">
            <a:extLst>
              <a:ext uri="{FF2B5EF4-FFF2-40B4-BE49-F238E27FC236}">
                <a16:creationId xmlns:a16="http://schemas.microsoft.com/office/drawing/2014/main" id="{4F79719F-36F6-BDD8-CF97-30398F0869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28795" y="3499641"/>
            <a:ext cx="64007" cy="64008"/>
          </a:xfrm>
          <a:prstGeom prst="rect">
            <a:avLst/>
          </a:prstGeom>
        </p:spPr>
      </p:pic>
      <p:pic>
        <p:nvPicPr>
          <p:cNvPr id="15" name="Graphic 14" descr="Star with solid fill">
            <a:extLst>
              <a:ext uri="{FF2B5EF4-FFF2-40B4-BE49-F238E27FC236}">
                <a16:creationId xmlns:a16="http://schemas.microsoft.com/office/drawing/2014/main" id="{8B53B81A-9EFD-7868-1674-547106EBC65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20191" y="3499641"/>
            <a:ext cx="64007" cy="64008"/>
          </a:xfrm>
          <a:prstGeom prst="rect">
            <a:avLst/>
          </a:prstGeom>
        </p:spPr>
      </p:pic>
      <p:pic>
        <p:nvPicPr>
          <p:cNvPr id="16" name="Graphic 15" descr="Star with solid fill">
            <a:extLst>
              <a:ext uri="{FF2B5EF4-FFF2-40B4-BE49-F238E27FC236}">
                <a16:creationId xmlns:a16="http://schemas.microsoft.com/office/drawing/2014/main" id="{CD7EC6FC-2A69-DFEF-E99A-7381D8899A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96092" y="3541914"/>
            <a:ext cx="64007" cy="64008"/>
          </a:xfrm>
          <a:prstGeom prst="rect">
            <a:avLst/>
          </a:prstGeom>
        </p:spPr>
      </p:pic>
      <p:pic>
        <p:nvPicPr>
          <p:cNvPr id="17" name="Graphic 16" descr="Star with solid fill">
            <a:extLst>
              <a:ext uri="{FF2B5EF4-FFF2-40B4-BE49-F238E27FC236}">
                <a16:creationId xmlns:a16="http://schemas.microsoft.com/office/drawing/2014/main" id="{38CB92F4-C8A4-F734-271B-BA4C3978E91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51788" y="3607040"/>
            <a:ext cx="64007" cy="64008"/>
          </a:xfrm>
          <a:prstGeom prst="rect">
            <a:avLst/>
          </a:prstGeom>
        </p:spPr>
      </p:pic>
      <p:pic>
        <p:nvPicPr>
          <p:cNvPr id="18" name="Graphic 17" descr="Star with solid fill">
            <a:extLst>
              <a:ext uri="{FF2B5EF4-FFF2-40B4-BE49-F238E27FC236}">
                <a16:creationId xmlns:a16="http://schemas.microsoft.com/office/drawing/2014/main" id="{1188F267-BB64-9CA0-67AF-81DF7576E70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468574" y="3693034"/>
            <a:ext cx="64007" cy="64008"/>
          </a:xfrm>
          <a:prstGeom prst="rect">
            <a:avLst/>
          </a:prstGeom>
        </p:spPr>
      </p:pic>
      <p:sp>
        <p:nvSpPr>
          <p:cNvPr id="379" name="Rectangle 378">
            <a:extLst>
              <a:ext uri="{FF2B5EF4-FFF2-40B4-BE49-F238E27FC236}">
                <a16:creationId xmlns:a16="http://schemas.microsoft.com/office/drawing/2014/main" id="{82AE9E4E-D02F-54B9-79C2-B1A645D0C6CF}"/>
              </a:ext>
            </a:extLst>
          </p:cNvPr>
          <p:cNvSpPr/>
          <p:nvPr/>
        </p:nvSpPr>
        <p:spPr>
          <a:xfrm>
            <a:off x="647114" y="1246175"/>
            <a:ext cx="46591" cy="4754880"/>
          </a:xfrm>
          <a:prstGeom prst="rect">
            <a:avLst/>
          </a:prstGeom>
          <a:solidFill>
            <a:srgbClr val="895DB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4EB55D-1015-187E-D5E6-D5B93F6544BF}"/>
              </a:ext>
            </a:extLst>
          </p:cNvPr>
          <p:cNvGrpSpPr/>
          <p:nvPr/>
        </p:nvGrpSpPr>
        <p:grpSpPr>
          <a:xfrm>
            <a:off x="886389" y="4832023"/>
            <a:ext cx="556370" cy="565888"/>
            <a:chOff x="4082730" y="3555710"/>
            <a:chExt cx="556370" cy="565888"/>
          </a:xfrm>
        </p:grpSpPr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DE0068BB-B3E9-5480-EA7A-342BB1ECC4EB}"/>
                </a:ext>
              </a:extLst>
            </p:cNvPr>
            <p:cNvSpPr/>
            <p:nvPr/>
          </p:nvSpPr>
          <p:spPr>
            <a:xfrm>
              <a:off x="4082730" y="3555710"/>
              <a:ext cx="556370" cy="556370"/>
            </a:xfrm>
            <a:prstGeom prst="ellipse">
              <a:avLst/>
            </a:prstGeom>
            <a:solidFill>
              <a:srgbClr val="895DB4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5" name="Picture 374" descr="A map of the north america&#10;&#10;AI-generated content may be incorrect.">
              <a:extLst>
                <a:ext uri="{FF2B5EF4-FFF2-40B4-BE49-F238E27FC236}">
                  <a16:creationId xmlns:a16="http://schemas.microsoft.com/office/drawing/2014/main" id="{C3394B89-1080-E1C9-08A4-BE5FD13A7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13" t="17090" r="-8789" b="-655"/>
            <a:stretch/>
          </p:blipFill>
          <p:spPr>
            <a:xfrm>
              <a:off x="4101974" y="3565228"/>
              <a:ext cx="529453" cy="556370"/>
            </a:xfrm>
            <a:prstGeom prst="ellipse">
              <a:avLst/>
            </a:prstGeom>
          </p:spPr>
        </p:pic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0DD6ADCF-16E1-27BD-007E-6E840FB9CADE}"/>
                </a:ext>
              </a:extLst>
            </p:cNvPr>
            <p:cNvSpPr/>
            <p:nvPr/>
          </p:nvSpPr>
          <p:spPr>
            <a:xfrm>
              <a:off x="4254669" y="3692930"/>
              <a:ext cx="63287" cy="60268"/>
            </a:xfrm>
            <a:prstGeom prst="ellipse">
              <a:avLst/>
            </a:prstGeom>
            <a:solidFill>
              <a:srgbClr val="895DB4"/>
            </a:solidFill>
            <a:ln>
              <a:solidFill>
                <a:srgbClr val="895D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ptos" panose="020B0004020202020204" pitchFamily="34" charset="0"/>
              </a:endParaRPr>
            </a:p>
          </p:txBody>
        </p:sp>
      </p:grpSp>
      <p:sp>
        <p:nvSpPr>
          <p:cNvPr id="413" name="Text Placeholder 7">
            <a:extLst>
              <a:ext uri="{FF2B5EF4-FFF2-40B4-BE49-F238E27FC236}">
                <a16:creationId xmlns:a16="http://schemas.microsoft.com/office/drawing/2014/main" id="{1D72F2B9-CCA4-026F-6B39-3DCBD28FA48B}"/>
              </a:ext>
            </a:extLst>
          </p:cNvPr>
          <p:cNvSpPr txBox="1">
            <a:spLocks/>
          </p:cNvSpPr>
          <p:nvPr/>
        </p:nvSpPr>
        <p:spPr>
          <a:xfrm>
            <a:off x="7775535" y="5086179"/>
            <a:ext cx="2651611" cy="45622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en-US" sz="1400" b="1">
                <a:latin typeface="Aptos" panose="020B0004020202020204" pitchFamily="34" charset="0"/>
                <a:cs typeface="Arial" panose="020B0604020202020204" pitchFamily="34" charset="0"/>
              </a:rPr>
              <a:t>Unspecified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tariffs on </a:t>
            </a:r>
            <a:r>
              <a:rPr lang="en-US" sz="1400" b="1">
                <a:solidFill>
                  <a:srgbClr val="895DB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goods from countries that buy oil from Russia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if it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  <a:hlinkClick r:id="rId23"/>
              </a:rPr>
              <a:t>rejects ceasefire deal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 with Ukraine</a:t>
            </a:r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id="{C5815494-CFA8-9121-09BD-7D889612A121}"/>
              </a:ext>
            </a:extLst>
          </p:cNvPr>
          <p:cNvSpPr/>
          <p:nvPr/>
        </p:nvSpPr>
        <p:spPr>
          <a:xfrm>
            <a:off x="7022121" y="5086179"/>
            <a:ext cx="556370" cy="556370"/>
          </a:xfrm>
          <a:prstGeom prst="ellipse">
            <a:avLst/>
          </a:prstGeom>
          <a:solidFill>
            <a:srgbClr val="895DB4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8" name="Graphic 417" descr="Oil Barrel outline">
            <a:extLst>
              <a:ext uri="{FF2B5EF4-FFF2-40B4-BE49-F238E27FC236}">
                <a16:creationId xmlns:a16="http://schemas.microsoft.com/office/drawing/2014/main" id="{0BE4B465-D50C-4BD5-1F76-85156BC6AE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19687" t="9412" r="20136" b="9333"/>
          <a:stretch/>
        </p:blipFill>
        <p:spPr>
          <a:xfrm>
            <a:off x="7213940" y="5304511"/>
            <a:ext cx="182880" cy="246939"/>
          </a:xfrm>
          <a:prstGeom prst="rect">
            <a:avLst/>
          </a:prstGeom>
        </p:spPr>
      </p:pic>
      <p:sp>
        <p:nvSpPr>
          <p:cNvPr id="428" name="TextBox 427">
            <a:extLst>
              <a:ext uri="{FF2B5EF4-FFF2-40B4-BE49-F238E27FC236}">
                <a16:creationId xmlns:a16="http://schemas.microsoft.com/office/drawing/2014/main" id="{2273AD15-34ED-9FEF-DC18-F718DFC63A90}"/>
              </a:ext>
            </a:extLst>
          </p:cNvPr>
          <p:cNvSpPr txBox="1"/>
          <p:nvPr/>
        </p:nvSpPr>
        <p:spPr>
          <a:xfrm rot="265040">
            <a:off x="7161256" y="5201815"/>
            <a:ext cx="309447" cy="261598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676410"/>
              </a:avLst>
            </a:prstTxWarp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Ро</a:t>
            </a:r>
            <a:r>
              <a:rPr lang="en-US" sz="100">
                <a:solidFill>
                  <a:schemeClr val="bg1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с</a:t>
            </a:r>
            <a:r>
              <a:rPr lang="en-US" sz="300">
                <a:solidFill>
                  <a:schemeClr val="bg1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с</a:t>
            </a:r>
            <a:r>
              <a:rPr lang="en-US" sz="300">
                <a:solidFill>
                  <a:schemeClr val="bg1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и</a:t>
            </a:r>
            <a:r>
              <a:rPr lang="en-US" sz="300">
                <a:solidFill>
                  <a:schemeClr val="bg1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 </a:t>
            </a:r>
            <a:r>
              <a:rPr lang="en-US" sz="1000">
                <a:solidFill>
                  <a:schemeClr val="bg1"/>
                </a:solidFill>
                <a:latin typeface="Aptos" panose="020B0004020202020204" pitchFamily="34" charset="0"/>
                <a:cs typeface="Aparajita" panose="02020603050405020304" pitchFamily="18" charset="0"/>
              </a:rPr>
              <a:t>я</a:t>
            </a:r>
          </a:p>
        </p:txBody>
      </p:sp>
      <p:sp>
        <p:nvSpPr>
          <p:cNvPr id="396" name="Text Placeholder 7">
            <a:extLst>
              <a:ext uri="{FF2B5EF4-FFF2-40B4-BE49-F238E27FC236}">
                <a16:creationId xmlns:a16="http://schemas.microsoft.com/office/drawing/2014/main" id="{0289F1AC-8DDF-A7D1-3D9B-CF4C7CFEF42E}"/>
              </a:ext>
            </a:extLst>
          </p:cNvPr>
          <p:cNvSpPr txBox="1">
            <a:spLocks/>
          </p:cNvSpPr>
          <p:nvPr/>
        </p:nvSpPr>
        <p:spPr>
          <a:xfrm>
            <a:off x="7819873" y="2643141"/>
            <a:ext cx="2902989" cy="838613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en-US" sz="1400" b="1">
                <a:latin typeface="Aptos" panose="020B0004020202020204" pitchFamily="34" charset="0"/>
                <a:cs typeface="Arial" panose="020B0604020202020204" pitchFamily="34" charset="0"/>
              </a:rPr>
              <a:t>Unspecified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tariff on </a:t>
            </a:r>
            <a:r>
              <a:rPr lang="en-US" sz="1400" b="1">
                <a:solidFill>
                  <a:srgbClr val="895DB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timber, lumber, and copper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, which Commerce is probing as national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  <a:hlinkClick r:id="rId24"/>
              </a:rPr>
              <a:t>security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  <a:hlinkClick r:id="rId25"/>
              </a:rPr>
              <a:t>threats</a:t>
            </a:r>
            <a:endParaRPr lang="en-US" sz="1400" b="1">
              <a:solidFill>
                <a:srgbClr val="61488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 Placeholder 7">
            <a:extLst>
              <a:ext uri="{FF2B5EF4-FFF2-40B4-BE49-F238E27FC236}">
                <a16:creationId xmlns:a16="http://schemas.microsoft.com/office/drawing/2014/main" id="{B606E39D-A6D1-1DF8-16FC-459C219826FE}"/>
              </a:ext>
            </a:extLst>
          </p:cNvPr>
          <p:cNvSpPr txBox="1">
            <a:spLocks/>
          </p:cNvSpPr>
          <p:nvPr/>
        </p:nvSpPr>
        <p:spPr>
          <a:xfrm>
            <a:off x="7775535" y="4270445"/>
            <a:ext cx="2506504" cy="805802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en-US" sz="1400" b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200% 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tariff</a:t>
            </a:r>
            <a:r>
              <a:rPr lang="en-US" sz="1400" b="1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on </a:t>
            </a:r>
            <a:r>
              <a:rPr lang="en-US" sz="1400" b="1">
                <a:solidFill>
                  <a:srgbClr val="895DB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European alcohol 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if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the EU enacts 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  <a:hlinkClick r:id="rId26"/>
              </a:rPr>
              <a:t>tariffs</a:t>
            </a:r>
            <a:r>
              <a:rPr lang="en-US" sz="1400">
                <a:solidFill>
                  <a:srgbClr val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on US whiskey</a:t>
            </a:r>
            <a:endParaRPr lang="en-US" sz="1400" strike="sngStrike">
              <a:solidFill>
                <a:srgbClr val="FF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Text Placeholder 7">
            <a:extLst>
              <a:ext uri="{FF2B5EF4-FFF2-40B4-BE49-F238E27FC236}">
                <a16:creationId xmlns:a16="http://schemas.microsoft.com/office/drawing/2014/main" id="{57DA2E1C-EE26-4296-378F-D8C9A9340B92}"/>
              </a:ext>
            </a:extLst>
          </p:cNvPr>
          <p:cNvSpPr txBox="1">
            <a:spLocks/>
          </p:cNvSpPr>
          <p:nvPr/>
        </p:nvSpPr>
        <p:spPr>
          <a:xfrm>
            <a:off x="7784748" y="1901772"/>
            <a:ext cx="2771383" cy="492684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en-US" sz="1400" b="1">
                <a:latin typeface="Aptos" panose="020B0004020202020204" pitchFamily="34" charset="0"/>
                <a:cs typeface="Arial" panose="020B0604020202020204" pitchFamily="34" charset="0"/>
              </a:rPr>
              <a:t>25% 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  <a:hlinkClick r:id="rId27"/>
              </a:rPr>
              <a:t>tariffs</a:t>
            </a:r>
            <a:r>
              <a:rPr lang="en-US" sz="1400">
                <a:latin typeface="Aptos" panose="020B0004020202020204" pitchFamily="34" charset="0"/>
                <a:cs typeface="Arial" panose="020B0604020202020204" pitchFamily="34" charset="0"/>
              </a:rPr>
              <a:t> on </a:t>
            </a:r>
            <a:r>
              <a:rPr lang="en-US" sz="1400" b="1">
                <a:solidFill>
                  <a:srgbClr val="895DB4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pharmaceutical drugs and semiconductors</a:t>
            </a:r>
            <a:endParaRPr lang="en-US" sz="1400" strike="sngStrike">
              <a:solidFill>
                <a:srgbClr val="FF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5CA52FF-E522-EA2B-9FC2-4714ACDFA3EF}"/>
              </a:ext>
            </a:extLst>
          </p:cNvPr>
          <p:cNvGrpSpPr/>
          <p:nvPr/>
        </p:nvGrpSpPr>
        <p:grpSpPr>
          <a:xfrm>
            <a:off x="7036564" y="1895466"/>
            <a:ext cx="556370" cy="556370"/>
            <a:chOff x="7846626" y="1837641"/>
            <a:chExt cx="556370" cy="556370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023CA0C4-0A6D-1BC5-39A7-140F90A6C1F3}"/>
                </a:ext>
              </a:extLst>
            </p:cNvPr>
            <p:cNvSpPr/>
            <p:nvPr/>
          </p:nvSpPr>
          <p:spPr>
            <a:xfrm>
              <a:off x="7846626" y="1837641"/>
              <a:ext cx="556370" cy="556370"/>
            </a:xfrm>
            <a:prstGeom prst="ellipse">
              <a:avLst/>
            </a:prstGeom>
            <a:solidFill>
              <a:srgbClr val="895DB4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3" name="Graphic 402" descr="Medicine outline">
              <a:extLst>
                <a:ext uri="{FF2B5EF4-FFF2-40B4-BE49-F238E27FC236}">
                  <a16:creationId xmlns:a16="http://schemas.microsoft.com/office/drawing/2014/main" id="{66E3DCE4-9CA7-C983-3628-4AF1D628F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859809" y="1967908"/>
              <a:ext cx="334409" cy="334409"/>
            </a:xfrm>
            <a:prstGeom prst="rect">
              <a:avLst/>
            </a:prstGeom>
          </p:spPr>
        </p:pic>
        <p:pic>
          <p:nvPicPr>
            <p:cNvPr id="9" name="Graphic 8" descr="Processor outline">
              <a:extLst>
                <a:ext uri="{FF2B5EF4-FFF2-40B4-BE49-F238E27FC236}">
                  <a16:creationId xmlns:a16="http://schemas.microsoft.com/office/drawing/2014/main" id="{ABA5128D-F304-560F-8357-C7D3AA765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8074728" y="1963107"/>
              <a:ext cx="309335" cy="309335"/>
            </a:xfrm>
            <a:prstGeom prst="rect">
              <a:avLst/>
            </a:prstGeom>
          </p:spPr>
        </p:pic>
      </p:grpSp>
      <p:pic>
        <p:nvPicPr>
          <p:cNvPr id="133" name="Graphic 132" descr="Welder male outline">
            <a:extLst>
              <a:ext uri="{FF2B5EF4-FFF2-40B4-BE49-F238E27FC236}">
                <a16:creationId xmlns:a16="http://schemas.microsoft.com/office/drawing/2014/main" id="{01BA6B02-D4B1-7D65-B9AB-0080E39AE82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172937" y="3614229"/>
            <a:ext cx="265039" cy="26503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DB11967-0447-178A-41A9-7C2A11103433}"/>
              </a:ext>
            </a:extLst>
          </p:cNvPr>
          <p:cNvGrpSpPr/>
          <p:nvPr/>
        </p:nvGrpSpPr>
        <p:grpSpPr>
          <a:xfrm>
            <a:off x="7038449" y="2656688"/>
            <a:ext cx="556370" cy="556370"/>
            <a:chOff x="8505165" y="4163476"/>
            <a:chExt cx="556370" cy="55637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D4D3C63-759D-CBCE-33BE-6CC8AB4C6F28}"/>
                </a:ext>
              </a:extLst>
            </p:cNvPr>
            <p:cNvSpPr/>
            <p:nvPr/>
          </p:nvSpPr>
          <p:spPr>
            <a:xfrm>
              <a:off x="8505165" y="4163476"/>
              <a:ext cx="556370" cy="556370"/>
            </a:xfrm>
            <a:prstGeom prst="ellipse">
              <a:avLst/>
            </a:prstGeom>
            <a:solidFill>
              <a:srgbClr val="895DB4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Graphic 35" descr="Coins outline">
              <a:extLst>
                <a:ext uri="{FF2B5EF4-FFF2-40B4-BE49-F238E27FC236}">
                  <a16:creationId xmlns:a16="http://schemas.microsoft.com/office/drawing/2014/main" id="{09731790-C9C2-D413-F358-1D410A978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 t="10657" b="11252"/>
            <a:stretch/>
          </p:blipFill>
          <p:spPr>
            <a:xfrm flipH="1">
              <a:off x="8767569" y="4440418"/>
              <a:ext cx="242429" cy="189314"/>
            </a:xfrm>
            <a:prstGeom prst="rect">
              <a:avLst/>
            </a:prstGeom>
          </p:spPr>
        </p:pic>
        <p:pic>
          <p:nvPicPr>
            <p:cNvPr id="37" name="Graphic 36" descr="Deciduous tree outline">
              <a:extLst>
                <a:ext uri="{FF2B5EF4-FFF2-40B4-BE49-F238E27FC236}">
                  <a16:creationId xmlns:a16="http://schemas.microsoft.com/office/drawing/2014/main" id="{FD1663EA-3BCE-E354-E77B-467A77095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 t="2" b="11995"/>
            <a:stretch/>
          </p:blipFill>
          <p:spPr>
            <a:xfrm>
              <a:off x="8532815" y="4199970"/>
              <a:ext cx="397034" cy="306787"/>
            </a:xfrm>
            <a:prstGeom prst="rect">
              <a:avLst/>
            </a:prstGeom>
          </p:spPr>
        </p:pic>
        <p:pic>
          <p:nvPicPr>
            <p:cNvPr id="38" name="Graphic 37" descr="Deciduous tree outline">
              <a:extLst>
                <a:ext uri="{FF2B5EF4-FFF2-40B4-BE49-F238E27FC236}">
                  <a16:creationId xmlns:a16="http://schemas.microsoft.com/office/drawing/2014/main" id="{CC381C16-E090-BF2A-CF39-6CF965555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rcRect t="76898" b="6259"/>
            <a:stretch/>
          </p:blipFill>
          <p:spPr>
            <a:xfrm>
              <a:off x="8539213" y="4470999"/>
              <a:ext cx="385519" cy="15873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886ECE-232F-E06D-2AFA-A12258E184E6}"/>
              </a:ext>
            </a:extLst>
          </p:cNvPr>
          <p:cNvGrpSpPr/>
          <p:nvPr/>
        </p:nvGrpSpPr>
        <p:grpSpPr>
          <a:xfrm>
            <a:off x="7029209" y="4272528"/>
            <a:ext cx="556370" cy="556370"/>
            <a:chOff x="8537946" y="3313647"/>
            <a:chExt cx="556370" cy="55637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FE174AE-7167-37E6-AD3D-CE81BB7416C0}"/>
                </a:ext>
              </a:extLst>
            </p:cNvPr>
            <p:cNvSpPr>
              <a:spLocks/>
            </p:cNvSpPr>
            <p:nvPr/>
          </p:nvSpPr>
          <p:spPr>
            <a:xfrm>
              <a:off x="8537946" y="3313647"/>
              <a:ext cx="556370" cy="556370"/>
            </a:xfrm>
            <a:prstGeom prst="ellipse">
              <a:avLst/>
            </a:prstGeom>
            <a:solidFill>
              <a:srgbClr val="895DB4"/>
            </a:solidFill>
            <a:ln w="381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Picture 55" descr="A white stars in a circle&#10;&#10;AI-generated content may be incorrect.">
              <a:extLst>
                <a:ext uri="{FF2B5EF4-FFF2-40B4-BE49-F238E27FC236}">
                  <a16:creationId xmlns:a16="http://schemas.microsoft.com/office/drawing/2014/main" id="{F41B340F-C3FD-BBC5-4CBD-DE4670F1A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864" y="3356099"/>
              <a:ext cx="454434" cy="465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7813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2B0C21-A782-B6EF-49F2-397557193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</a:rPr>
              <a:t>Trump Slaps Reciprocal Tariffs on Most of the World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42D4-AFAC-E8D5-5F61-7255DF7FCB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1047" y="6357191"/>
            <a:ext cx="274320" cy="219456"/>
          </a:xfrm>
        </p:spPr>
        <p:txBody>
          <a:bodyPr/>
          <a:lstStyle/>
          <a:p>
            <a:fld id="{233A6ECB-A6F5-154E-941C-89FF089A4B2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0F1E0-D294-D00B-2681-5D1362C5B16C}"/>
              </a:ext>
            </a:extLst>
          </p:cNvPr>
          <p:cNvSpPr txBox="1"/>
          <p:nvPr/>
        </p:nvSpPr>
        <p:spPr>
          <a:xfrm>
            <a:off x="630936" y="958559"/>
            <a:ext cx="10374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ptos" panose="020B0004020202020204" pitchFamily="34" charset="0"/>
              </a:rPr>
              <a:t>Reciprocal</a:t>
            </a:r>
            <a:r>
              <a:rPr lang="en-US" b="1">
                <a:latin typeface="Aptos" panose="020B0004020202020204" pitchFamily="34" charset="0"/>
              </a:rPr>
              <a:t> </a:t>
            </a:r>
            <a:r>
              <a:rPr lang="en-US" b="1">
                <a:latin typeface="Aptos" panose="020B0004020202020204" pitchFamily="34" charset="0"/>
                <a:hlinkClick r:id="rId3"/>
              </a:rPr>
              <a:t>tariff rates</a:t>
            </a:r>
            <a:r>
              <a:rPr lang="en-US" b="1">
                <a:latin typeface="Aptos" panose="020B0004020202020204" pitchFamily="34" charset="0"/>
              </a:rPr>
              <a:t> </a:t>
            </a:r>
            <a:r>
              <a:rPr lang="en-US">
                <a:latin typeface="Aptos" panose="020B0004020202020204" pitchFamily="34" charset="0"/>
              </a:rPr>
              <a:t>set April 2 by Trump for the US’s top trading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latin typeface="Aptos" panose="020B0004020202020204" pitchFamily="34" charset="0"/>
              </a:rPr>
              <a:t>Canada and Mexico weren’t included because they’re subject to separate tariffs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6A6377-99D3-3A62-9F39-1A6825DFF07A}"/>
              </a:ext>
            </a:extLst>
          </p:cNvPr>
          <p:cNvSpPr/>
          <p:nvPr/>
        </p:nvSpPr>
        <p:spPr>
          <a:xfrm>
            <a:off x="925960" y="1623256"/>
            <a:ext cx="9653223" cy="4683670"/>
          </a:xfrm>
          <a:prstGeom prst="rect">
            <a:avLst/>
          </a:prstGeom>
          <a:solidFill>
            <a:srgbClr val="F2ED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91E4C5-E8AA-CE11-1E8B-D842A52284CB}"/>
              </a:ext>
            </a:extLst>
          </p:cNvPr>
          <p:cNvSpPr txBox="1"/>
          <p:nvPr/>
        </p:nvSpPr>
        <p:spPr>
          <a:xfrm>
            <a:off x="2862678" y="1973536"/>
            <a:ext cx="924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  <a:cs typeface="Arial"/>
              </a:rPr>
              <a:t>China</a:t>
            </a:r>
          </a:p>
          <a:p>
            <a:r>
              <a:rPr lang="en-US">
                <a:latin typeface="Aptos" panose="020B0004020202020204" pitchFamily="34" charset="0"/>
              </a:rPr>
              <a:t>34%</a:t>
            </a:r>
            <a:endParaRPr lang="en-US" sz="1200">
              <a:latin typeface="Aptos" panose="020B00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109A00-1466-151F-8EF1-68E1A840FDF5}"/>
              </a:ext>
            </a:extLst>
          </p:cNvPr>
          <p:cNvGrpSpPr/>
          <p:nvPr/>
        </p:nvGrpSpPr>
        <p:grpSpPr>
          <a:xfrm>
            <a:off x="1452431" y="1775278"/>
            <a:ext cx="1380360" cy="1042846"/>
            <a:chOff x="3877315" y="2275312"/>
            <a:chExt cx="3278431" cy="2702250"/>
          </a:xfrm>
        </p:grpSpPr>
        <p:pic>
          <p:nvPicPr>
            <p:cNvPr id="14" name="Picture 13" descr="A purple map with white lines&#10;&#10;AI-generated content may be incorrect.">
              <a:extLst>
                <a:ext uri="{FF2B5EF4-FFF2-40B4-BE49-F238E27FC236}">
                  <a16:creationId xmlns:a16="http://schemas.microsoft.com/office/drawing/2014/main" id="{F09F1609-29EB-E549-ECE5-EA60FC738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315" y="2275312"/>
              <a:ext cx="3278431" cy="2702250"/>
            </a:xfrm>
            <a:prstGeom prst="rect">
              <a:avLst/>
            </a:prstGeom>
          </p:spPr>
        </p:pic>
        <p:pic>
          <p:nvPicPr>
            <p:cNvPr id="15" name="Picture 14" descr="A purple and black background&#10;&#10;AI-generated content may be incorrect.">
              <a:extLst>
                <a:ext uri="{FF2B5EF4-FFF2-40B4-BE49-F238E27FC236}">
                  <a16:creationId xmlns:a16="http://schemas.microsoft.com/office/drawing/2014/main" id="{15AEA724-5B19-C679-7E09-CB04BE6CE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728" y="4815632"/>
              <a:ext cx="358460" cy="161930"/>
            </a:xfrm>
            <a:prstGeom prst="rect">
              <a:avLst/>
            </a:prstGeom>
          </p:spPr>
        </p:pic>
      </p:grpSp>
      <p:pic>
        <p:nvPicPr>
          <p:cNvPr id="16" name="Picture 15" descr="A purple map of europe&#10;&#10;AI-generated content may be incorrect.">
            <a:extLst>
              <a:ext uri="{FF2B5EF4-FFF2-40B4-BE49-F238E27FC236}">
                <a16:creationId xmlns:a16="http://schemas.microsoft.com/office/drawing/2014/main" id="{4DE1FC04-334A-08DC-F64E-1D9E000D0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"/>
          <a:stretch/>
        </p:blipFill>
        <p:spPr>
          <a:xfrm>
            <a:off x="1596381" y="3030456"/>
            <a:ext cx="1038034" cy="11010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9729E4-A140-2D30-FFA8-3715FD991710}"/>
              </a:ext>
            </a:extLst>
          </p:cNvPr>
          <p:cNvSpPr txBox="1"/>
          <p:nvPr/>
        </p:nvSpPr>
        <p:spPr>
          <a:xfrm>
            <a:off x="2900132" y="3267752"/>
            <a:ext cx="849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  <a:cs typeface="Arial"/>
              </a:rPr>
              <a:t>EU</a:t>
            </a:r>
          </a:p>
          <a:p>
            <a:r>
              <a:rPr lang="en-US">
                <a:latin typeface="Aptos" panose="020B0004020202020204" pitchFamily="34" charset="0"/>
              </a:rPr>
              <a:t>20%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9E873B-47D9-B1B6-C6BF-DB32C644AC50}"/>
              </a:ext>
            </a:extLst>
          </p:cNvPr>
          <p:cNvSpPr txBox="1"/>
          <p:nvPr/>
        </p:nvSpPr>
        <p:spPr>
          <a:xfrm>
            <a:off x="2902127" y="5295612"/>
            <a:ext cx="1490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  <a:cs typeface="Arial"/>
              </a:rPr>
              <a:t>Japan</a:t>
            </a:r>
          </a:p>
          <a:p>
            <a:r>
              <a:rPr lang="en-US">
                <a:latin typeface="Aptos" panose="020B0004020202020204" pitchFamily="34" charset="0"/>
                <a:cs typeface="Arial"/>
              </a:rPr>
              <a:t>24%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A51E81-C81C-E9CD-46BE-4BD6FAABA9B7}"/>
              </a:ext>
            </a:extLst>
          </p:cNvPr>
          <p:cNvSpPr txBox="1"/>
          <p:nvPr/>
        </p:nvSpPr>
        <p:spPr>
          <a:xfrm>
            <a:off x="2902127" y="4355642"/>
            <a:ext cx="1487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  <a:cs typeface="Arial"/>
              </a:rPr>
              <a:t>Switzerland</a:t>
            </a:r>
          </a:p>
          <a:p>
            <a:r>
              <a:rPr lang="en-US">
                <a:latin typeface="Aptos" panose="020B0004020202020204" pitchFamily="34" charset="0"/>
              </a:rPr>
              <a:t>31%</a:t>
            </a:r>
          </a:p>
        </p:txBody>
      </p:sp>
      <p:pic>
        <p:nvPicPr>
          <p:cNvPr id="20" name="Picture 19" descr="A purple outline of a map&#10;&#10;AI-generated content may be incorrect.">
            <a:extLst>
              <a:ext uri="{FF2B5EF4-FFF2-40B4-BE49-F238E27FC236}">
                <a16:creationId xmlns:a16="http://schemas.microsoft.com/office/drawing/2014/main" id="{B0D10135-E61B-8E45-CF8F-3C8D36B31C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15" y="4431314"/>
            <a:ext cx="943366" cy="598063"/>
          </a:xfrm>
          <a:prstGeom prst="rect">
            <a:avLst/>
          </a:prstGeom>
        </p:spPr>
      </p:pic>
      <p:pic>
        <p:nvPicPr>
          <p:cNvPr id="21" name="Picture 20" descr="A purple map of japan&#10;&#10;AI-generated content may be incorrect.">
            <a:extLst>
              <a:ext uri="{FF2B5EF4-FFF2-40B4-BE49-F238E27FC236}">
                <a16:creationId xmlns:a16="http://schemas.microsoft.com/office/drawing/2014/main" id="{367CCCB7-EC50-9F83-0769-48ADA4876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81" y="5129792"/>
            <a:ext cx="1038034" cy="10825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8DE526-438E-3F23-FDA8-8BCCA4C4109E}"/>
              </a:ext>
            </a:extLst>
          </p:cNvPr>
          <p:cNvSpPr txBox="1"/>
          <p:nvPr/>
        </p:nvSpPr>
        <p:spPr>
          <a:xfrm>
            <a:off x="7697408" y="1752095"/>
            <a:ext cx="1967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  <a:cs typeface="Arial"/>
              </a:rPr>
              <a:t>United Kingdom</a:t>
            </a:r>
          </a:p>
          <a:p>
            <a:r>
              <a:rPr lang="en-US">
                <a:latin typeface="Aptos" panose="020B0004020202020204" pitchFamily="34" charset="0"/>
              </a:rPr>
              <a:t>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3D0D01-2A62-CC82-19B6-F79C291086F0}"/>
              </a:ext>
            </a:extLst>
          </p:cNvPr>
          <p:cNvSpPr txBox="1"/>
          <p:nvPr/>
        </p:nvSpPr>
        <p:spPr>
          <a:xfrm>
            <a:off x="7714031" y="4370560"/>
            <a:ext cx="1594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  <a:cs typeface="Arial"/>
              </a:rPr>
              <a:t>Vietnam</a:t>
            </a:r>
          </a:p>
          <a:p>
            <a:r>
              <a:rPr lang="en-US">
                <a:latin typeface="Aptos" panose="020B0004020202020204" pitchFamily="34" charset="0"/>
                <a:cs typeface="Arial"/>
              </a:rPr>
              <a:t>46%</a:t>
            </a:r>
            <a:endParaRPr lang="en-US">
              <a:latin typeface="Aptos" panose="020B0004020202020204" pitchFamily="34" charset="0"/>
            </a:endParaRPr>
          </a:p>
        </p:txBody>
      </p:sp>
      <p:pic>
        <p:nvPicPr>
          <p:cNvPr id="24" name="Picture 23" descr="A purple outline of a map&#10;&#10;AI-generated content may be incorrect.">
            <a:extLst>
              <a:ext uri="{FF2B5EF4-FFF2-40B4-BE49-F238E27FC236}">
                <a16:creationId xmlns:a16="http://schemas.microsoft.com/office/drawing/2014/main" id="{69E148EC-B8B2-13B9-F62B-CC7E3AB468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35"/>
          <a:stretch/>
        </p:blipFill>
        <p:spPr>
          <a:xfrm>
            <a:off x="6734298" y="2664713"/>
            <a:ext cx="562431" cy="6687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3DCF85-606E-599B-B222-9A242BD7E08C}"/>
              </a:ext>
            </a:extLst>
          </p:cNvPr>
          <p:cNvSpPr txBox="1"/>
          <p:nvPr/>
        </p:nvSpPr>
        <p:spPr>
          <a:xfrm>
            <a:off x="7705026" y="2590070"/>
            <a:ext cx="1611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  <a:cs typeface="Arial"/>
              </a:rPr>
              <a:t>South Korea</a:t>
            </a:r>
          </a:p>
          <a:p>
            <a:r>
              <a:rPr lang="en-US">
                <a:latin typeface="Aptos" panose="020B0004020202020204" pitchFamily="34" charset="0"/>
                <a:cs typeface="Arial"/>
              </a:rPr>
              <a:t>25%</a:t>
            </a:r>
            <a:endParaRPr lang="en-US">
              <a:latin typeface="Aptos" panose="020B00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0223BC-3DE1-8212-B423-69972B28FB30}"/>
              </a:ext>
            </a:extLst>
          </p:cNvPr>
          <p:cNvSpPr txBox="1"/>
          <p:nvPr/>
        </p:nvSpPr>
        <p:spPr>
          <a:xfrm>
            <a:off x="7709612" y="3402328"/>
            <a:ext cx="1570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  <a:cs typeface="Arial"/>
              </a:rPr>
              <a:t>Taiwan</a:t>
            </a:r>
          </a:p>
          <a:p>
            <a:r>
              <a:rPr lang="en-US">
                <a:latin typeface="Aptos" panose="020B0004020202020204" pitchFamily="34" charset="0"/>
                <a:cs typeface="Arial"/>
              </a:rPr>
              <a:t>32%</a:t>
            </a:r>
            <a:endParaRPr lang="en-US">
              <a:latin typeface="Aptos" panose="020B0004020202020204" pitchFamily="34" charset="0"/>
            </a:endParaRPr>
          </a:p>
        </p:txBody>
      </p:sp>
      <p:pic>
        <p:nvPicPr>
          <p:cNvPr id="27" name="Picture 26" descr="A purple outline of a map&#10;&#10;AI-generated content may be incorrect.">
            <a:extLst>
              <a:ext uri="{FF2B5EF4-FFF2-40B4-BE49-F238E27FC236}">
                <a16:creationId xmlns:a16="http://schemas.microsoft.com/office/drawing/2014/main" id="{35349495-257C-1BC8-20CA-6B848C0281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12" y="3350301"/>
            <a:ext cx="584828" cy="835471"/>
          </a:xfrm>
          <a:prstGeom prst="rect">
            <a:avLst/>
          </a:prstGeom>
        </p:spPr>
      </p:pic>
      <p:pic>
        <p:nvPicPr>
          <p:cNvPr id="28" name="Picture 27" descr="A purple outline of a country&#10;&#10;AI-generated content may be incorrect.">
            <a:extLst>
              <a:ext uri="{FF2B5EF4-FFF2-40B4-BE49-F238E27FC236}">
                <a16:creationId xmlns:a16="http://schemas.microsoft.com/office/drawing/2014/main" id="{AE5C29A3-CF9C-F008-991E-A7C4B2A6AC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428">
            <a:off x="6662360" y="4274097"/>
            <a:ext cx="1064562" cy="105448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519A916-D1EC-DFB8-2CFA-7E8CD82C915D}"/>
              </a:ext>
            </a:extLst>
          </p:cNvPr>
          <p:cNvGrpSpPr/>
          <p:nvPr/>
        </p:nvGrpSpPr>
        <p:grpSpPr>
          <a:xfrm>
            <a:off x="6667960" y="1623363"/>
            <a:ext cx="825300" cy="943751"/>
            <a:chOff x="8545645" y="4808304"/>
            <a:chExt cx="613956" cy="923764"/>
          </a:xfrm>
        </p:grpSpPr>
        <p:pic>
          <p:nvPicPr>
            <p:cNvPr id="30" name="Picture 29" descr="A purple outline of a map&#10;&#10;AI-generated content may be incorrect.">
              <a:extLst>
                <a:ext uri="{FF2B5EF4-FFF2-40B4-BE49-F238E27FC236}">
                  <a16:creationId xmlns:a16="http://schemas.microsoft.com/office/drawing/2014/main" id="{A54CDCA0-4855-520A-B58A-208F01B49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5241" y="4808304"/>
              <a:ext cx="594360" cy="923764"/>
            </a:xfrm>
            <a:prstGeom prst="rect">
              <a:avLst/>
            </a:prstGeom>
          </p:spPr>
        </p:pic>
        <p:pic>
          <p:nvPicPr>
            <p:cNvPr id="31" name="Picture 30" descr="A purple outline of a map&#10;&#10;AI-generated content may be incorrect.">
              <a:extLst>
                <a:ext uri="{FF2B5EF4-FFF2-40B4-BE49-F238E27FC236}">
                  <a16:creationId xmlns:a16="http://schemas.microsoft.com/office/drawing/2014/main" id="{A949BF12-FACB-6940-74C5-579462FC8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645" y="5125573"/>
              <a:ext cx="182880" cy="178526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ADD02BE-9831-2A00-2324-52340427A1E2}"/>
              </a:ext>
            </a:extLst>
          </p:cNvPr>
          <p:cNvSpPr txBox="1"/>
          <p:nvPr/>
        </p:nvSpPr>
        <p:spPr>
          <a:xfrm>
            <a:off x="7714031" y="5445110"/>
            <a:ext cx="21179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ptos" panose="020B0004020202020204" pitchFamily="34" charset="0"/>
                <a:cs typeface="Arial"/>
              </a:rPr>
              <a:t>India</a:t>
            </a:r>
          </a:p>
          <a:p>
            <a:r>
              <a:rPr lang="en-US">
                <a:latin typeface="Aptos" panose="020B0004020202020204" pitchFamily="34" charset="0"/>
                <a:cs typeface="Arial"/>
              </a:rPr>
              <a:t>26%</a:t>
            </a:r>
            <a:endParaRPr lang="en-US">
              <a:latin typeface="Aptos" panose="020B0004020202020204" pitchFamily="34" charset="0"/>
            </a:endParaRPr>
          </a:p>
        </p:txBody>
      </p:sp>
      <p:pic>
        <p:nvPicPr>
          <p:cNvPr id="33" name="Picture 32" descr="A purple outline of a country&#10;&#10;AI-generated content may be incorrect.">
            <a:extLst>
              <a:ext uri="{FF2B5EF4-FFF2-40B4-BE49-F238E27FC236}">
                <a16:creationId xmlns:a16="http://schemas.microsoft.com/office/drawing/2014/main" id="{9A3814F9-D3A6-4726-87F4-AE90E8A4C7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10" y="5313239"/>
            <a:ext cx="943366" cy="9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00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1616-2948-A6EF-17F5-24CE5E38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ptos"/>
              </a:rPr>
              <a:t>Turn to Bloomberg Government for More on Lobbying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BBAE5-EDB1-3630-A22A-92E9689C0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AA92A131-5432-D8BA-FDAD-7A82DAB6D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72" y="1139146"/>
            <a:ext cx="6732509" cy="10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4"/>
            <a:extLst>
              <a:ext uri="{FF2B5EF4-FFF2-40B4-BE49-F238E27FC236}">
                <a16:creationId xmlns:a16="http://schemas.microsoft.com/office/drawing/2014/main" id="{5D35D0A2-4DCC-B700-71CE-9BA9F6C15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41" y="2332936"/>
            <a:ext cx="3022059" cy="39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A449D-B860-2877-0009-22D0671AB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3601" y="2332936"/>
            <a:ext cx="3953808" cy="405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E2E74-F46F-DA10-160C-8EEE66CD7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852DB9C-CE55-B381-4D78-1CE7128C3B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8A5DB5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604833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DB8B3DD-EBD1-4EC8-B86F-7D89B4DAA2C9}"/>
              </a:ext>
            </a:extLst>
          </p:cNvPr>
          <p:cNvSpPr txBox="1">
            <a:spLocks/>
          </p:cNvSpPr>
          <p:nvPr/>
        </p:nvSpPr>
        <p:spPr>
          <a:xfrm>
            <a:off x="6094413" y="1694316"/>
            <a:ext cx="3656648" cy="3964542"/>
          </a:xfrm>
          <a:prstGeom prst="rect">
            <a:avLst/>
          </a:prstGeom>
        </p:spPr>
        <p:txBody>
          <a:bodyPr/>
          <a:lstStyle>
            <a:lvl1pPr marL="0">
              <a:defRPr lang="en-US" sz="15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>
              <a:defRPr>
                <a:latin typeface="Arial" charset="0"/>
                <a:ea typeface="Arial" charset="0"/>
                <a:cs typeface="Arial" charset="0"/>
              </a:defRPr>
            </a:lvl2pPr>
            <a:lvl3pPr marL="685800">
              <a:defRPr>
                <a:latin typeface="Arial" charset="0"/>
                <a:ea typeface="Arial" charset="0"/>
                <a:cs typeface="Arial" charset="0"/>
              </a:defRPr>
            </a:lvl3pPr>
            <a:lvl4pPr marL="1028700">
              <a:defRPr>
                <a:latin typeface="Arial" charset="0"/>
                <a:ea typeface="Arial" charset="0"/>
                <a:cs typeface="Arial" charset="0"/>
              </a:defRPr>
            </a:lvl4pPr>
            <a:lvl5pPr marL="1371600">
              <a:defRPr>
                <a:latin typeface="+mn-lt"/>
                <a:ea typeface="+mn-ea"/>
                <a:cs typeface="+mn-cs"/>
              </a:defRPr>
            </a:lvl5pPr>
            <a:lvl6pPr marL="1714500">
              <a:defRPr>
                <a:latin typeface="+mn-lt"/>
                <a:ea typeface="+mn-ea"/>
                <a:cs typeface="+mn-cs"/>
              </a:defRPr>
            </a:lvl6pPr>
            <a:lvl7pPr marL="2057400">
              <a:defRPr>
                <a:latin typeface="+mn-lt"/>
                <a:ea typeface="+mn-ea"/>
                <a:cs typeface="+mn-cs"/>
              </a:defRPr>
            </a:lvl7pPr>
            <a:lvl8pPr marL="2400300">
              <a:defRPr>
                <a:latin typeface="+mn-lt"/>
                <a:ea typeface="+mn-ea"/>
                <a:cs typeface="+mn-cs"/>
              </a:defRPr>
            </a:lvl8pPr>
            <a:lvl9pPr marL="27432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b="0">
              <a:solidFill>
                <a:srgbClr val="1E1E1E"/>
              </a:solidFill>
              <a:latin typeface="Arial" panose="020B0604020202020204"/>
            </a:endParaRP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endParaRPr b="0">
              <a:solidFill>
                <a:srgbClr val="1E1E1E"/>
              </a:solidFill>
              <a:latin typeface="Arial" panose="020B0604020202020204"/>
            </a:endParaRP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endParaRPr b="0" kern="0">
              <a:solidFill>
                <a:srgbClr val="000000"/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  <a:defRPr/>
            </a:pPr>
            <a:endParaRPr b="0" kern="0">
              <a:solidFill>
                <a:srgbClr val="000000"/>
              </a:solidFill>
            </a:endParaRPr>
          </a:p>
          <a:p>
            <a:pPr>
              <a:defRPr/>
            </a:pPr>
            <a:endParaRPr b="0" ker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14200-C859-425C-D976-6EE399A02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37B55-DA82-AB3B-84FF-6428CAB8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Speakers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E67C9C-5F91-D124-E087-733EB1FEB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07EDF3-7FB7-82EE-8158-6E3AF68C972D}"/>
              </a:ext>
            </a:extLst>
          </p:cNvPr>
          <p:cNvGrpSpPr/>
          <p:nvPr/>
        </p:nvGrpSpPr>
        <p:grpSpPr>
          <a:xfrm>
            <a:off x="2497980" y="1398522"/>
            <a:ext cx="3409432" cy="882861"/>
            <a:chOff x="2498632" y="1444591"/>
            <a:chExt cx="3410320" cy="8830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9874E5-C12C-A5D8-93A6-9AAA77E21D2D}"/>
                </a:ext>
              </a:extLst>
            </p:cNvPr>
            <p:cNvSpPr/>
            <p:nvPr/>
          </p:nvSpPr>
          <p:spPr>
            <a:xfrm>
              <a:off x="2498632" y="1444591"/>
              <a:ext cx="2956334" cy="30785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2000" b="1">
                  <a:solidFill>
                    <a:srgbClr val="8A5DB5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Kate Ackley</a:t>
              </a:r>
              <a:endParaRPr lang="en-US" sz="2000">
                <a:solidFill>
                  <a:srgbClr val="8A5DB5"/>
                </a:solidFill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Inhaltsplatzhalter 4">
              <a:extLst>
                <a:ext uri="{FF2B5EF4-FFF2-40B4-BE49-F238E27FC236}">
                  <a16:creationId xmlns:a16="http://schemas.microsoft.com/office/drawing/2014/main" id="{D437EC44-450F-260E-4615-F7D5FCCAC5A7}"/>
                </a:ext>
              </a:extLst>
            </p:cNvPr>
            <p:cNvSpPr txBox="1">
              <a:spLocks/>
            </p:cNvSpPr>
            <p:nvPr/>
          </p:nvSpPr>
          <p:spPr>
            <a:xfrm>
              <a:off x="2498632" y="1773540"/>
              <a:ext cx="3410320" cy="554142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Lobbying and influence reporter </a:t>
              </a:r>
              <a:b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</a:br>
              <a: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Bloomberg Government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07F631B-4D83-1B7E-65F7-461D817C0B9C}"/>
              </a:ext>
            </a:extLst>
          </p:cNvPr>
          <p:cNvSpPr/>
          <p:nvPr/>
        </p:nvSpPr>
        <p:spPr>
          <a:xfrm flipH="1">
            <a:off x="1567486" y="1436097"/>
            <a:ext cx="774614" cy="1395512"/>
          </a:xfrm>
          <a:prstGeom prst="rect">
            <a:avLst/>
          </a:prstGeom>
          <a:solidFill>
            <a:srgbClr val="8A5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latin typeface="Aptos" panose="020B00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E61B42-30E9-ED03-64A6-2E1F4DA71761}"/>
              </a:ext>
            </a:extLst>
          </p:cNvPr>
          <p:cNvSpPr/>
          <p:nvPr/>
        </p:nvSpPr>
        <p:spPr>
          <a:xfrm flipH="1">
            <a:off x="1567489" y="3154498"/>
            <a:ext cx="774614" cy="1395513"/>
          </a:xfrm>
          <a:prstGeom prst="rect">
            <a:avLst/>
          </a:prstGeom>
          <a:solidFill>
            <a:srgbClr val="8A5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latin typeface="Aptos" panose="020B00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7AF172-669C-5240-ACB9-192018B35125}"/>
              </a:ext>
            </a:extLst>
          </p:cNvPr>
          <p:cNvSpPr/>
          <p:nvPr/>
        </p:nvSpPr>
        <p:spPr>
          <a:xfrm flipH="1">
            <a:off x="1567489" y="4872900"/>
            <a:ext cx="774614" cy="1395513"/>
          </a:xfrm>
          <a:prstGeom prst="rect">
            <a:avLst/>
          </a:prstGeom>
          <a:solidFill>
            <a:srgbClr val="8A5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latin typeface="Aptos" panose="020B00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DEF748-0057-64EF-6319-087034920CA4}"/>
              </a:ext>
            </a:extLst>
          </p:cNvPr>
          <p:cNvSpPr/>
          <p:nvPr/>
        </p:nvSpPr>
        <p:spPr>
          <a:xfrm flipH="1">
            <a:off x="7012276" y="1436097"/>
            <a:ext cx="774615" cy="1395513"/>
          </a:xfrm>
          <a:prstGeom prst="rect">
            <a:avLst/>
          </a:prstGeom>
          <a:solidFill>
            <a:srgbClr val="8A5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latin typeface="Aptos" panose="020B00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90B7B6-EB06-5181-1B0D-63D1855AE7F9}"/>
              </a:ext>
            </a:extLst>
          </p:cNvPr>
          <p:cNvSpPr/>
          <p:nvPr/>
        </p:nvSpPr>
        <p:spPr>
          <a:xfrm flipH="1">
            <a:off x="7012275" y="3149765"/>
            <a:ext cx="774615" cy="1405873"/>
          </a:xfrm>
          <a:prstGeom prst="rect">
            <a:avLst/>
          </a:prstGeom>
          <a:solidFill>
            <a:srgbClr val="8A5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>
              <a:latin typeface="Aptos" panose="020B0004020202020204" pitchFamily="34" charset="0"/>
            </a:endParaRPr>
          </a:p>
        </p:txBody>
      </p:sp>
      <p:pic>
        <p:nvPicPr>
          <p:cNvPr id="41" name="Picture 40" descr="A person with glasses and a blue shirt&#10;&#10;AI-generated content may be incorrect.">
            <a:extLst>
              <a:ext uri="{FF2B5EF4-FFF2-40B4-BE49-F238E27FC236}">
                <a16:creationId xmlns:a16="http://schemas.microsoft.com/office/drawing/2014/main" id="{4AEEF572-950C-D46A-FE88-ABC4052FD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74" y="1493773"/>
            <a:ext cx="1278560" cy="1280160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69BDF83-97C2-CDE1-8B52-21A3CEC10D9D}"/>
              </a:ext>
            </a:extLst>
          </p:cNvPr>
          <p:cNvGrpSpPr/>
          <p:nvPr/>
        </p:nvGrpSpPr>
        <p:grpSpPr>
          <a:xfrm>
            <a:off x="2497980" y="3184385"/>
            <a:ext cx="3409432" cy="882861"/>
            <a:chOff x="2498632" y="1444591"/>
            <a:chExt cx="3410320" cy="883091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1A6FA9B-F3CA-5695-A674-EE174A31B578}"/>
                </a:ext>
              </a:extLst>
            </p:cNvPr>
            <p:cNvSpPr/>
            <p:nvPr/>
          </p:nvSpPr>
          <p:spPr>
            <a:xfrm>
              <a:off x="2498632" y="1444591"/>
              <a:ext cx="2956334" cy="30785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2000" b="1">
                  <a:solidFill>
                    <a:srgbClr val="8A5DB5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Missy Edwards</a:t>
              </a:r>
            </a:p>
          </p:txBody>
        </p:sp>
        <p:sp>
          <p:nvSpPr>
            <p:cNvPr id="45" name="Inhaltsplatzhalter 4">
              <a:extLst>
                <a:ext uri="{FF2B5EF4-FFF2-40B4-BE49-F238E27FC236}">
                  <a16:creationId xmlns:a16="http://schemas.microsoft.com/office/drawing/2014/main" id="{563921CA-E920-9694-7F84-BCBCC33631DF}"/>
                </a:ext>
              </a:extLst>
            </p:cNvPr>
            <p:cNvSpPr txBox="1">
              <a:spLocks/>
            </p:cNvSpPr>
            <p:nvPr/>
          </p:nvSpPr>
          <p:spPr>
            <a:xfrm>
              <a:off x="2498632" y="1773540"/>
              <a:ext cx="3410320" cy="554142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Strategic Partner</a:t>
              </a:r>
              <a:b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</a:br>
              <a: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Missy Edwards Strategies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68ADCFD-965F-30D3-5422-7C01FA4BEB7B}"/>
              </a:ext>
            </a:extLst>
          </p:cNvPr>
          <p:cNvGrpSpPr/>
          <p:nvPr/>
        </p:nvGrpSpPr>
        <p:grpSpPr>
          <a:xfrm>
            <a:off x="2519201" y="4829034"/>
            <a:ext cx="3409432" cy="605862"/>
            <a:chOff x="2498632" y="1444591"/>
            <a:chExt cx="3410320" cy="60602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E88440E-FADD-D52C-2264-4A09D1B92D78}"/>
                </a:ext>
              </a:extLst>
            </p:cNvPr>
            <p:cNvSpPr/>
            <p:nvPr/>
          </p:nvSpPr>
          <p:spPr>
            <a:xfrm>
              <a:off x="2498632" y="1444591"/>
              <a:ext cx="2956334" cy="30785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2000" b="1">
                  <a:solidFill>
                    <a:srgbClr val="8A5DB5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Paul Thornell</a:t>
              </a:r>
              <a:endParaRPr lang="en-US" sz="2000">
                <a:solidFill>
                  <a:srgbClr val="8A5DB5"/>
                </a:solidFill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Inhaltsplatzhalter 4">
              <a:extLst>
                <a:ext uri="{FF2B5EF4-FFF2-40B4-BE49-F238E27FC236}">
                  <a16:creationId xmlns:a16="http://schemas.microsoft.com/office/drawing/2014/main" id="{63D5B63A-A5C4-D6FF-6DFB-C0F7C4CC3E81}"/>
                </a:ext>
              </a:extLst>
            </p:cNvPr>
            <p:cNvSpPr txBox="1">
              <a:spLocks/>
            </p:cNvSpPr>
            <p:nvPr/>
          </p:nvSpPr>
          <p:spPr>
            <a:xfrm>
              <a:off x="2498632" y="1773540"/>
              <a:ext cx="3410320" cy="277071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2" name="Picture 51" descr="A person smiling with her arms crossed&#10;&#10;AI-generated content may be incorrect.">
            <a:extLst>
              <a:ext uri="{FF2B5EF4-FFF2-40B4-BE49-F238E27FC236}">
                <a16:creationId xmlns:a16="http://schemas.microsoft.com/office/drawing/2014/main" id="{60208712-BDCE-8AC5-1809-F5B99AF2D7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2251" t="-39530" r="-252251" b="39530"/>
          <a:stretch/>
        </p:blipFill>
        <p:spPr>
          <a:xfrm>
            <a:off x="5143500" y="2095500"/>
            <a:ext cx="1905000" cy="2667000"/>
          </a:xfrm>
          <a:prstGeom prst="rect">
            <a:avLst/>
          </a:prstGeom>
        </p:spPr>
      </p:pic>
      <p:pic>
        <p:nvPicPr>
          <p:cNvPr id="56" name="Picture 55" descr="A person smiling with her arms crossed&#10;&#10;AI-generated content may be incorrect.">
            <a:extLst>
              <a:ext uri="{FF2B5EF4-FFF2-40B4-BE49-F238E27FC236}">
                <a16:creationId xmlns:a16="http://schemas.microsoft.com/office/drawing/2014/main" id="{6C5FA6F5-B699-A236-8EDD-45153D5CFEE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" t="1553" r="-2186" b="24584"/>
          <a:stretch/>
        </p:blipFill>
        <p:spPr>
          <a:xfrm>
            <a:off x="955563" y="3125213"/>
            <a:ext cx="1373870" cy="1398087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8" name="Picture 5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9707B88-73E7-7D9C-51D6-DF28A0C2D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76" y="4946779"/>
            <a:ext cx="1280160" cy="1280160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740F3361-42C8-AD01-0CBB-252A48079F77}"/>
              </a:ext>
            </a:extLst>
          </p:cNvPr>
          <p:cNvGrpSpPr/>
          <p:nvPr/>
        </p:nvGrpSpPr>
        <p:grpSpPr>
          <a:xfrm>
            <a:off x="7950951" y="1398522"/>
            <a:ext cx="3409432" cy="882861"/>
            <a:chOff x="2498632" y="1444591"/>
            <a:chExt cx="3410320" cy="88309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C0ED5EF-0AB5-51C8-473D-92330B789A08}"/>
                </a:ext>
              </a:extLst>
            </p:cNvPr>
            <p:cNvSpPr/>
            <p:nvPr/>
          </p:nvSpPr>
          <p:spPr>
            <a:xfrm>
              <a:off x="2498632" y="1444591"/>
              <a:ext cx="2956334" cy="30785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2000" b="1">
                  <a:solidFill>
                    <a:srgbClr val="8A5DB5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Angela Greiling Keane</a:t>
              </a:r>
              <a:endParaRPr lang="en-US" sz="2000">
                <a:solidFill>
                  <a:srgbClr val="8A5DB5"/>
                </a:solidFill>
                <a:latin typeface="Aptos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Inhaltsplatzhalter 4">
              <a:extLst>
                <a:ext uri="{FF2B5EF4-FFF2-40B4-BE49-F238E27FC236}">
                  <a16:creationId xmlns:a16="http://schemas.microsoft.com/office/drawing/2014/main" id="{FD099AA7-9BE2-7B9D-8C6C-DC3FD45CB75D}"/>
                </a:ext>
              </a:extLst>
            </p:cNvPr>
            <p:cNvSpPr txBox="1">
              <a:spLocks/>
            </p:cNvSpPr>
            <p:nvPr/>
          </p:nvSpPr>
          <p:spPr>
            <a:xfrm>
              <a:off x="2498632" y="1773540"/>
              <a:ext cx="3410320" cy="554142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News Director </a:t>
              </a:r>
              <a:b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</a:br>
              <a: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Bloomberg Government</a:t>
              </a:r>
            </a:p>
          </p:txBody>
        </p:sp>
      </p:grpSp>
      <p:pic>
        <p:nvPicPr>
          <p:cNvPr id="63" name="Picture 62" descr="A person in an orange shirt&#10;&#10;AI-generated content may be incorrect.">
            <a:extLst>
              <a:ext uri="{FF2B5EF4-FFF2-40B4-BE49-F238E27FC236}">
                <a16:creationId xmlns:a16="http://schemas.microsoft.com/office/drawing/2014/main" id="{01D18379-77ED-5185-5D89-B68450B23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146" y="1487893"/>
            <a:ext cx="1294708" cy="1280160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FB8E76CE-D0D5-247A-147B-6949D5E2B665}"/>
              </a:ext>
            </a:extLst>
          </p:cNvPr>
          <p:cNvGrpSpPr/>
          <p:nvPr/>
        </p:nvGrpSpPr>
        <p:grpSpPr>
          <a:xfrm>
            <a:off x="7950949" y="3150473"/>
            <a:ext cx="3409432" cy="882861"/>
            <a:chOff x="2498632" y="1444591"/>
            <a:chExt cx="3410320" cy="8830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C8A8718-A942-3251-5D2A-88E8E279D3E7}"/>
                </a:ext>
              </a:extLst>
            </p:cNvPr>
            <p:cNvSpPr/>
            <p:nvPr/>
          </p:nvSpPr>
          <p:spPr>
            <a:xfrm>
              <a:off x="2498632" y="1444591"/>
              <a:ext cx="2956334" cy="30785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2000" b="1">
                  <a:solidFill>
                    <a:srgbClr val="8A5DB5"/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Bryan Lanza</a:t>
              </a:r>
            </a:p>
          </p:txBody>
        </p:sp>
        <p:sp>
          <p:nvSpPr>
            <p:cNvPr id="66" name="Inhaltsplatzhalter 4">
              <a:extLst>
                <a:ext uri="{FF2B5EF4-FFF2-40B4-BE49-F238E27FC236}">
                  <a16:creationId xmlns:a16="http://schemas.microsoft.com/office/drawing/2014/main" id="{478F6880-8206-8ABB-912B-154B49F18D76}"/>
                </a:ext>
              </a:extLst>
            </p:cNvPr>
            <p:cNvSpPr txBox="1">
              <a:spLocks/>
            </p:cNvSpPr>
            <p:nvPr/>
          </p:nvSpPr>
          <p:spPr>
            <a:xfrm>
              <a:off x="2498632" y="1773540"/>
              <a:ext cx="3410320" cy="554142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Partner</a:t>
              </a:r>
              <a:b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</a:br>
              <a:r>
                <a:rPr lang="en-US"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Aptos" panose="020B0004020202020204" pitchFamily="34" charset="0"/>
                  <a:cs typeface="Arial" panose="020B0604020202020204" pitchFamily="34" charset="0"/>
                </a:rPr>
                <a:t>Mercury</a:t>
              </a:r>
            </a:p>
          </p:txBody>
        </p:sp>
      </p:grpSp>
      <p:sp>
        <p:nvSpPr>
          <p:cNvPr id="69" name="Inhaltsplatzhalter 4">
            <a:extLst>
              <a:ext uri="{FF2B5EF4-FFF2-40B4-BE49-F238E27FC236}">
                <a16:creationId xmlns:a16="http://schemas.microsoft.com/office/drawing/2014/main" id="{E91E55AB-36ED-7166-8ADC-8858D1B4ABA7}"/>
              </a:ext>
            </a:extLst>
          </p:cNvPr>
          <p:cNvSpPr txBox="1">
            <a:spLocks/>
          </p:cNvSpPr>
          <p:nvPr/>
        </p:nvSpPr>
        <p:spPr>
          <a:xfrm>
            <a:off x="2519201" y="5157897"/>
            <a:ext cx="340943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Partner</a:t>
            </a:r>
            <a:b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rPr>
              <a:t>Mehlman Consulting</a:t>
            </a:r>
          </a:p>
        </p:txBody>
      </p:sp>
      <p:pic>
        <p:nvPicPr>
          <p:cNvPr id="71" name="Picture 70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CE862C48-2322-2D74-F72B-ED5EA28B2D4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59" t="14486" r="2085"/>
          <a:stretch/>
        </p:blipFill>
        <p:spPr>
          <a:xfrm>
            <a:off x="6432675" y="3241354"/>
            <a:ext cx="1285391" cy="1280160"/>
          </a:xfrm>
          <a:prstGeom prst="ellipse">
            <a:avLst/>
          </a:prstGeom>
          <a:ln w="3175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3407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EE1D3744-C3A7-D7D7-2A32-6D4189DE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02E4F-A8CC-1C46-9ADA-9CF803B092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System Font Regular"/>
              <a:buChar char="▸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How Trump’s second term reset Washington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System Font Regular"/>
              <a:buChar char="▸"/>
              <a:tabLst/>
              <a:defRPr/>
            </a:pPr>
            <a:r>
              <a:rPr lang="en-US">
                <a:solidFill>
                  <a:prstClr val="black"/>
                </a:solidFill>
              </a:rPr>
              <a:t>A look at lobbying in 2024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System Font Regular"/>
              <a:buChar char="▸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Trump tariffs &amp; trade wars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System Font Regular"/>
              <a:buChar char="▸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Tax and spending reconciliation debate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System Font Regular"/>
              <a:buChar char="▸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DOGE cuts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System Font Regular"/>
              <a:buChar char="▸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AI, tech, and more</a:t>
            </a: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8A5DB5"/>
              </a:buClr>
              <a:buSzPct val="90000"/>
              <a:buFont typeface="System Font Regular"/>
              <a:buChar char="▸"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Q&amp;A</a:t>
            </a:r>
          </a:p>
          <a:p>
            <a:pPr lvl="3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3370BC-31EC-8135-34CE-10A29D73E6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936" y="6249392"/>
            <a:ext cx="6954837" cy="365125"/>
          </a:xfrm>
        </p:spPr>
        <p:txBody>
          <a:bodyPr/>
          <a:lstStyle/>
          <a:p>
            <a:r>
              <a:rPr lang="en-US"/>
              <a:t>To contact the editors responsible: Loren Duggan at </a:t>
            </a:r>
            <a:r>
              <a:rPr lang="en-US" err="1">
                <a:hlinkClick r:id="rId2"/>
              </a:rPr>
              <a:t>lduggan@</a:t>
            </a:r>
            <a:r>
              <a:rPr lang="en-US">
                <a:hlinkClick r:id="rId2"/>
              </a:rPr>
              <a:t>bloomberrdindustry.com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7778-622D-5294-C247-136590F7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Decade of Influence Industry Growth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D35256-E952-154C-711D-477B64F0D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CBB70-0C06-3604-FDB9-ECF3AAD2A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Note: Amounts show are in billions and have been rounded</a:t>
            </a:r>
          </a:p>
          <a:p>
            <a:r>
              <a:rPr lang="en-US"/>
              <a:t>Source: Bloomberg Government analysis of Lobbying Disclosure Act filings as of March 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CF8F0-43F1-7370-F9A0-00C3D7899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76" y="1396348"/>
            <a:ext cx="8382700" cy="48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7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DEA52-8CEB-52C2-B529-B5385EA7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Firms With Largest Revenue, Compared With 2014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9C0841-1E4D-50A9-3A64-1097AAD37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A0C6-A06E-AD7A-8733-06543FFE3F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latin typeface="Aptos"/>
              </a:rPr>
              <a:t>Source: Bloomberg Government analysis of Lobbying Disclosure Act filings. This data includes firms with</a:t>
            </a:r>
          </a:p>
          <a:p>
            <a:r>
              <a:rPr lang="en-US">
                <a:latin typeface="Aptos"/>
              </a:rPr>
              <a:t>revenues of $1 million or more in 2024 and at least four quarters of filings in 2014.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6FCFE64-270A-8F7A-9646-68C9F6E4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391"/>
          <a:stretch/>
        </p:blipFill>
        <p:spPr>
          <a:xfrm>
            <a:off x="493775" y="1553748"/>
            <a:ext cx="5677821" cy="24750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A85BB9-3DA6-F887-1281-84545846B6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61" b="39498"/>
          <a:stretch/>
        </p:blipFill>
        <p:spPr>
          <a:xfrm>
            <a:off x="5546545" y="1641351"/>
            <a:ext cx="5934509" cy="19572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CB9E8B2-DC60-ACDE-EB81-733BDE8526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983"/>
          <a:stretch/>
        </p:blipFill>
        <p:spPr>
          <a:xfrm>
            <a:off x="265892" y="4116436"/>
            <a:ext cx="5842300" cy="18043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BD49F1-06A9-A75B-70D4-BCDC13C3F5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438"/>
          <a:stretch/>
        </p:blipFill>
        <p:spPr>
          <a:xfrm>
            <a:off x="6083808" y="4116436"/>
            <a:ext cx="5842300" cy="14216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0F05F5-1047-B44F-77EC-9274AFC32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449" y="1211148"/>
            <a:ext cx="1742369" cy="34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7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00A5-D9C1-29F6-AC80-BFB3136F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Largest One Year Gains</a:t>
            </a:r>
            <a:br>
              <a:rPr lang="en-US"/>
            </a:br>
            <a:r>
              <a:rPr lang="en-US" sz="1600" b="0"/>
              <a:t>Year-over-year revenue change for firms that reported four quarters of activity and at least $1 million in revenue in 2024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891CA4-BF6F-B2C8-BDBE-2C24F11AA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72236-1833-3339-21E0-E7D958DAF9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Source: Bloomberg Government analysis of Lobbying Disclosure Act filings.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52643-C235-C4E2-B8AD-540D649FD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97"/>
          <a:stretch/>
        </p:blipFill>
        <p:spPr>
          <a:xfrm>
            <a:off x="3434148" y="1492126"/>
            <a:ext cx="4600490" cy="48489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2D0A5F-1676-D771-2A9F-BE1239E1A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86" y="1492126"/>
            <a:ext cx="1878121" cy="50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58B-E451-EF42-B065-7FEC094B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Mercury’s Business Rising with Trump Ties, Ex-Lawmakers on Board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59BAEA-7CEF-12B4-1BFB-E61E28A5A2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F120A-63E0-AC28-CDD7-BEB94EE99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Source: Bloomberg Government data</a:t>
            </a:r>
          </a:p>
        </p:txBody>
      </p:sp>
      <p:pic>
        <p:nvPicPr>
          <p:cNvPr id="8" name="Picture 7" descr="A graph with a line&#10;&#10;AI-generated content may be incorrect.">
            <a:extLst>
              <a:ext uri="{FF2B5EF4-FFF2-40B4-BE49-F238E27FC236}">
                <a16:creationId xmlns:a16="http://schemas.microsoft.com/office/drawing/2014/main" id="{578A856C-8613-F887-B4B7-DD8D913003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13" b="10207"/>
          <a:stretch/>
        </p:blipFill>
        <p:spPr>
          <a:xfrm>
            <a:off x="494310" y="1456194"/>
            <a:ext cx="11203379" cy="458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0B03-B0C1-2EB9-4DD2-C0AAB6A3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Republicans Navigate Slim Margins in House, Senate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F27E32-2F23-B9C5-6436-A126EA5D0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DA3DB4-A67E-FDB9-E341-99F546137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80741"/>
            <a:ext cx="5561451" cy="2924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D9587-2812-0557-A922-6FE05DD46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47" y="2280741"/>
            <a:ext cx="5009621" cy="27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9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468B-C229-61CD-9DA5-3BA7F069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Congress’s Budget Bills Ride on Two Tracks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F6F250-BD3A-2B58-4AF4-1AD1318011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A6ECB-A6F5-154E-941C-89FF089A4B2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0E1B5-25DC-DD20-F04B-0C6D8A4563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51" y="6243420"/>
            <a:ext cx="3794298" cy="365125"/>
          </a:xfrm>
        </p:spPr>
        <p:txBody>
          <a:bodyPr/>
          <a:lstStyle/>
          <a:p>
            <a:r>
              <a:rPr lang="en-US"/>
              <a:t>Graphic by Jonathan </a:t>
            </a:r>
            <a:r>
              <a:rPr lang="en-US" err="1"/>
              <a:t>Hutarte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6D340-20FC-681C-C5E8-B0E823B1F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80" y="1198046"/>
            <a:ext cx="9245223" cy="514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37791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loomberg Theme 16:9">
  <a:themeElements>
    <a:clrScheme name="Custom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8A5DB5"/>
      </a:accent1>
      <a:accent2>
        <a:srgbClr val="0D9DDB"/>
      </a:accent2>
      <a:accent3>
        <a:srgbClr val="00D2B3"/>
      </a:accent3>
      <a:accent4>
        <a:srgbClr val="4DAA50"/>
      </a:accent4>
      <a:accent5>
        <a:srgbClr val="FFC91D"/>
      </a:accent5>
      <a:accent6>
        <a:srgbClr val="ED4436"/>
      </a:accent6>
      <a:hlink>
        <a:srgbClr val="35AEE1"/>
      </a:hlink>
      <a:folHlink>
        <a:srgbClr val="35AE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b">
        <a:noAutofit/>
      </a:bodyPr>
      <a:lstStyle>
        <a:defPPr algn="l">
          <a:lnSpc>
            <a:spcPts val="0"/>
          </a:lnSpc>
          <a:defRPr sz="900" b="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NDG_Widescreen_Gov" id="{30786252-16D8-1946-A559-31E317254B52}" vid="{C1E2B0DC-D26E-654C-9E24-573CA4BA7A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1415B9090324996F7AED0DFBB7676" ma:contentTypeVersion="19" ma:contentTypeDescription="Create a new document." ma:contentTypeScope="" ma:versionID="1709db932dd35d8bf7098cf6fb7409af">
  <xsd:schema xmlns:xsd="http://www.w3.org/2001/XMLSchema" xmlns:xs="http://www.w3.org/2001/XMLSchema" xmlns:p="http://schemas.microsoft.com/office/2006/metadata/properties" xmlns:ns1="http://schemas.microsoft.com/sharepoint/v3" xmlns:ns2="f79620f0-b6cd-4afe-8fd7-20c47b2833ba" xmlns:ns3="e8ed258e-c3ad-435e-b209-cba4e25595fc" targetNamespace="http://schemas.microsoft.com/office/2006/metadata/properties" ma:root="true" ma:fieldsID="2e8b6dd9dbff0847e5bfa3f6d90f7350" ns1:_="" ns2:_="" ns3:_="">
    <xsd:import namespace="http://schemas.microsoft.com/sharepoint/v3"/>
    <xsd:import namespace="f79620f0-b6cd-4afe-8fd7-20c47b2833ba"/>
    <xsd:import namespace="e8ed258e-c3ad-435e-b209-cba4e2559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9620f0-b6cd-4afe-8fd7-20c47b2833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6f3d206-2968-46ac-ad56-95a95c292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d258e-c3ad-435e-b209-cba4e25595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01102ab-4e23-4731-844a-9dc0602de020}" ma:internalName="TaxCatchAll" ma:showField="CatchAllData" ma:web="e8ed258e-c3ad-435e-b209-cba4e25595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BBSettings xmlns="http://schemas.bloomberg.com/settings/1.0">
  <Item name="DocumentId_Charts">{9C9F0CB7-ACB5-449B-AB77-1B6A9B80B5F1}</Item>
  <Item xmlns="" name="ShapesMap_Charts">{"{9C9F0CB7-ACB5-449B-AB77-1B6A9B80B5F1}":{"1511":{},"1512":{},"1513":{},"1515":{},"1516":{},"1517":{},"1518":{},"1519":{},"1520":{},"1521":{},"338":{},"360":{},"400":{},"403":{},"405":{},"407":{},"408":{},"411":{},"412":{},"413":{},"414":{},"415":{},"416":{},"418":{},"430":{},"431":{},"432":{},"434":{},"435":{},"436":{},"437":{},"438":{},"439":{},"440":{},"442":{},"443":{},"444":{},"456":{}}}</Item>
</BBSetting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e8ed258e-c3ad-435e-b209-cba4e25595fc" xsi:nil="true"/>
    <lcf76f155ced4ddcb4097134ff3c332f xmlns="f79620f0-b6cd-4afe-8fd7-20c47b2833ba">
      <Terms xmlns="http://schemas.microsoft.com/office/infopath/2007/PartnerControls"/>
    </lcf76f155ced4ddcb4097134ff3c332f>
  </documentManagement>
</p:properties>
</file>

<file path=customXml/item5.xml><?xml version="1.0" encoding="utf-8"?>
<BBSettings xmlns="http://schemas.bloomberg.com/settings/1.0">
  <Item name="DocumentId_Charts">{B19423E3-D94C-43C7-B49A-F5BD84E79E60}</Item>
  <Item xmlns="" name="ShapesMap_Charts">{"{B19423E3-D94C-43C7-B49A-F5BD84E79E60}":{"1511":{},"1512":{},"1513":{},"1515":{},"1516":{},"1517":{},"1518":{},"1519":{},"1520":{},"1521":{},"338":{},"360":{},"400":{},"403":{},"405":{},"407":{},"408":{},"411":{},"412":{},"413":{},"414":{},"415":{},"416":{},"418":{},"430":{},"431":{},"432":{},"434":{},"435":{},"436":{},"437":{},"438":{},"439":{},"440":{},"442":{},"443":{},"444":{},"456":{}}}</Item>
</BBSettings>
</file>

<file path=customXml/itemProps1.xml><?xml version="1.0" encoding="utf-8"?>
<ds:datastoreItem xmlns:ds="http://schemas.openxmlformats.org/officeDocument/2006/customXml" ds:itemID="{3F3B1545-60CF-46C4-9638-0C3E88B00A02}">
  <ds:schemaRefs>
    <ds:schemaRef ds:uri="e8ed258e-c3ad-435e-b209-cba4e25595fc"/>
    <ds:schemaRef ds:uri="f79620f0-b6cd-4afe-8fd7-20c47b2833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519FF75-A008-4090-8C70-FD30CC55E5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C5C8E5-14EA-49BE-A68C-CD22E587C166}">
  <ds:schemaRefs>
    <ds:schemaRef ds:uri=""/>
    <ds:schemaRef ds:uri="http://schemas.bloomberg.com/settings/1.0"/>
  </ds:schemaRefs>
</ds:datastoreItem>
</file>

<file path=customXml/itemProps4.xml><?xml version="1.0" encoding="utf-8"?>
<ds:datastoreItem xmlns:ds="http://schemas.openxmlformats.org/officeDocument/2006/customXml" ds:itemID="{E9AB9F61-0EDC-4B8B-94CF-A29ECD169DC5}">
  <ds:schemaRefs>
    <ds:schemaRef ds:uri="e8ed258e-c3ad-435e-b209-cba4e25595fc"/>
    <ds:schemaRef ds:uri="f79620f0-b6cd-4afe-8fd7-20c47b2833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B15A1882-8541-4C3D-AF27-97C9D32F21BF}">
  <ds:schemaRefs>
    <ds:schemaRef ds:uri=""/>
    <ds:schemaRef ds:uri="http://schemas.bloomberg.com/settings/1.0"/>
  </ds:schemaRefs>
</ds:datastoreItem>
</file>

<file path=docMetadata/LabelInfo.xml><?xml version="1.0" encoding="utf-8"?>
<clbl:labelList xmlns:clbl="http://schemas.microsoft.com/office/2020/mipLabelMetadata">
  <clbl:label id="{f786616f-5bb4-45d1-b9c4-7a19bded0f1d}" enabled="1" method="Standard" siteId="{97be21fd-c601-4b16-9920-f5accc69da6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1019</Words>
  <Application>Microsoft Office PowerPoint</Application>
  <PresentationFormat>Widescreen</PresentationFormat>
  <Paragraphs>130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Arial</vt:lpstr>
      <vt:lpstr>System Font Regular</vt:lpstr>
      <vt:lpstr>White Bloomberg Theme 16:9</vt:lpstr>
      <vt:lpstr>PowerPoint Presentation</vt:lpstr>
      <vt:lpstr>Today’s Speakers</vt:lpstr>
      <vt:lpstr>Today’s Agenda</vt:lpstr>
      <vt:lpstr>A Decade of Influence Industry Growth</vt:lpstr>
      <vt:lpstr>Firms With Largest Revenue, Compared With 2014 Performance</vt:lpstr>
      <vt:lpstr>Largest One Year Gains Year-over-year revenue change for firms that reported four quarters of activity and at least $1 million in revenue in 2024</vt:lpstr>
      <vt:lpstr>Mercury’s Business Rising with Trump Ties, Ex-Lawmakers on Board </vt:lpstr>
      <vt:lpstr>Republicans Navigate Slim Margins in House, Senate</vt:lpstr>
      <vt:lpstr>Congress’s Budget Bills Ride on Two Tracks </vt:lpstr>
      <vt:lpstr>Budget Reconciliation Process</vt:lpstr>
      <vt:lpstr>House, Senate Instructions Depart in Budget Resolution</vt:lpstr>
      <vt:lpstr>Debt Limit Adds Time Crunch to GOP Budget Plan</vt:lpstr>
      <vt:lpstr>Roundup of Trump’s Active and Proposed Tariffs </vt:lpstr>
      <vt:lpstr>Trump Slaps Reciprocal Tariffs on Most of the World</vt:lpstr>
      <vt:lpstr>Turn to Bloomberg Government for More on Lobbying</vt:lpstr>
      <vt:lpstr>Q&amp;A</vt:lpstr>
      <vt:lpstr>PowerPoint Presentation</vt:lpstr>
    </vt:vector>
  </TitlesOfParts>
  <Company>Bloomberg Industry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Bloomberg Government PowerPoint Template</dc:title>
  <dc:creator>Parnass, Danielle</dc:creator>
  <cp:lastModifiedBy>Duggan, Loren</cp:lastModifiedBy>
  <cp:revision>7</cp:revision>
  <dcterms:created xsi:type="dcterms:W3CDTF">2024-01-08T20:41:58Z</dcterms:created>
  <dcterms:modified xsi:type="dcterms:W3CDTF">2025-04-09T18:39:20Z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0x010100D3E1415B9090324996F7AED0DFBB7676</vt:lpwstr>
  </property>
  <property fmtid="{D5CDD505-2E9C-101B-9397-08002B2CF9AE}" pid="3" name="MediaServiceImageTags">
    <vt:lpwstr/>
  </property>
</Properties>
</file>